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sldIdLst>
    <p:sldId id="256" r:id="rId2"/>
    <p:sldId id="300" r:id="rId3"/>
    <p:sldId id="272" r:id="rId4"/>
    <p:sldId id="258" r:id="rId5"/>
    <p:sldId id="262" r:id="rId6"/>
    <p:sldId id="298" r:id="rId7"/>
    <p:sldId id="297" r:id="rId8"/>
    <p:sldId id="299" r:id="rId9"/>
    <p:sldId id="276" r:id="rId10"/>
    <p:sldId id="277" r:id="rId11"/>
    <p:sldId id="301" r:id="rId12"/>
    <p:sldId id="281" r:id="rId13"/>
    <p:sldId id="302" r:id="rId14"/>
    <p:sldId id="312" r:id="rId15"/>
    <p:sldId id="303" r:id="rId16"/>
    <p:sldId id="315" r:id="rId17"/>
    <p:sldId id="305" r:id="rId18"/>
    <p:sldId id="304" r:id="rId19"/>
    <p:sldId id="310" r:id="rId20"/>
    <p:sldId id="309" r:id="rId21"/>
    <p:sldId id="308" r:id="rId22"/>
    <p:sldId id="291" r:id="rId23"/>
    <p:sldId id="284" r:id="rId24"/>
    <p:sldId id="311" r:id="rId25"/>
    <p:sldId id="282" r:id="rId26"/>
    <p:sldId id="290" r:id="rId27"/>
    <p:sldId id="293" r:id="rId28"/>
    <p:sldId id="283" r:id="rId29"/>
    <p:sldId id="289" r:id="rId30"/>
    <p:sldId id="288" r:id="rId31"/>
    <p:sldId id="287" r:id="rId32"/>
    <p:sldId id="286" r:id="rId33"/>
    <p:sldId id="285" r:id="rId34"/>
    <p:sldId id="29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James" initials="MJ" lastIdx="1" clrIdx="0">
    <p:extLst>
      <p:ext uri="{19B8F6BF-5375-455C-9EA6-DF929625EA0E}">
        <p15:presenceInfo xmlns:p15="http://schemas.microsoft.com/office/powerpoint/2012/main" userId="S::jamesma@stmarys.ac.uk::3a303c90-6da4-45ea-9a89-db71986361e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4"/>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F6B711-6328-D14C-B224-32804AFFE0DC}" type="datetimeFigureOut">
              <a:rPr lang="en-US" smtClean="0"/>
              <a:t>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EFCCDE-0A52-E045-978D-A1675C69A00D}" type="slidenum">
              <a:rPr lang="en-US" smtClean="0"/>
              <a:t>‹#›</a:t>
            </a:fld>
            <a:endParaRPr lang="en-US" dirty="0"/>
          </a:p>
        </p:txBody>
      </p:sp>
    </p:spTree>
    <p:extLst>
      <p:ext uri="{BB962C8B-B14F-4D97-AF65-F5344CB8AC3E}">
        <p14:creationId xmlns:p14="http://schemas.microsoft.com/office/powerpoint/2010/main" val="3822032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Matt - introduction – 5mins</a:t>
            </a:r>
            <a:endParaRPr lang="en-US" dirty="0"/>
          </a:p>
        </p:txBody>
      </p:sp>
      <p:sp>
        <p:nvSpPr>
          <p:cNvPr id="4" name="Slide Number Placeholder 3"/>
          <p:cNvSpPr>
            <a:spLocks noGrp="1"/>
          </p:cNvSpPr>
          <p:nvPr>
            <p:ph type="sldNum" sz="quarter" idx="5"/>
          </p:nvPr>
        </p:nvSpPr>
        <p:spPr/>
        <p:txBody>
          <a:bodyPr/>
          <a:lstStyle/>
          <a:p>
            <a:fld id="{62EFCCDE-0A52-E045-978D-A1675C69A00D}" type="slidenum">
              <a:rPr lang="en-US" smtClean="0"/>
              <a:t>3</a:t>
            </a:fld>
            <a:endParaRPr lang="en-US" dirty="0"/>
          </a:p>
        </p:txBody>
      </p:sp>
    </p:spTree>
    <p:extLst>
      <p:ext uri="{BB962C8B-B14F-4D97-AF65-F5344CB8AC3E}">
        <p14:creationId xmlns:p14="http://schemas.microsoft.com/office/powerpoint/2010/main" val="196348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SD – total 10minutes</a:t>
            </a:r>
            <a:endParaRPr lang="en-US" dirty="0"/>
          </a:p>
        </p:txBody>
      </p:sp>
      <p:sp>
        <p:nvSpPr>
          <p:cNvPr id="4" name="Slide Number Placeholder 3"/>
          <p:cNvSpPr>
            <a:spLocks noGrp="1"/>
          </p:cNvSpPr>
          <p:nvPr>
            <p:ph type="sldNum" sz="quarter" idx="5"/>
          </p:nvPr>
        </p:nvSpPr>
        <p:spPr/>
        <p:txBody>
          <a:bodyPr/>
          <a:lstStyle/>
          <a:p>
            <a:fld id="{62EFCCDE-0A52-E045-978D-A1675C69A00D}" type="slidenum">
              <a:rPr lang="en-US" smtClean="0"/>
              <a:t>4</a:t>
            </a:fld>
            <a:endParaRPr lang="en-US" dirty="0"/>
          </a:p>
        </p:txBody>
      </p:sp>
    </p:spTree>
    <p:extLst>
      <p:ext uri="{BB962C8B-B14F-4D97-AF65-F5344CB8AC3E}">
        <p14:creationId xmlns:p14="http://schemas.microsoft.com/office/powerpoint/2010/main" val="269624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30 minutes</a:t>
            </a:r>
            <a:endParaRPr lang="en-US" dirty="0"/>
          </a:p>
        </p:txBody>
      </p:sp>
      <p:sp>
        <p:nvSpPr>
          <p:cNvPr id="4" name="Slide Number Placeholder 3"/>
          <p:cNvSpPr>
            <a:spLocks noGrp="1"/>
          </p:cNvSpPr>
          <p:nvPr>
            <p:ph type="sldNum" sz="quarter" idx="5"/>
          </p:nvPr>
        </p:nvSpPr>
        <p:spPr/>
        <p:txBody>
          <a:bodyPr/>
          <a:lstStyle/>
          <a:p>
            <a:fld id="{62EFCCDE-0A52-E045-978D-A1675C69A00D}" type="slidenum">
              <a:rPr lang="en-US" smtClean="0"/>
              <a:t>13</a:t>
            </a:fld>
            <a:endParaRPr lang="en-US" dirty="0"/>
          </a:p>
        </p:txBody>
      </p:sp>
    </p:spTree>
    <p:extLst>
      <p:ext uri="{BB962C8B-B14F-4D97-AF65-F5344CB8AC3E}">
        <p14:creationId xmlns:p14="http://schemas.microsoft.com/office/powerpoint/2010/main" val="286056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2/4/2025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livesmucac-my.sharepoint.com/:v:/g/personal/jamesma_stmarys_ac_uk/EaXLoZaJnWJHunjJxGwN4iYB6kjjGJv9N_ogU1AHE3WD8g?nav=eyJyZWZlcnJhbEluZm8iOnsicmVmZXJyYWxBcHAiOiJPbmVEcml2ZUZvckJ1c2luZXNzIiwicmVmZXJyYWxBcHBQbGF0Zm9ybSI6IldlYiIsInJlZmVycmFsTW9kZSI6InZpZXciLCJyZWZlcnJhbFZpZXciOiJNeUZpbGVzTGlua0NvcHkifX0&amp;e=dToMA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ov.uk/government/organisations/department-of-health-and-social-care" TargetMode="External"/><Relationship Id="rId2" Type="http://schemas.openxmlformats.org/officeDocument/2006/relationships/hyperlink" Target="https://www.gov.uk/government/publications/change-nhs-survey-tell-us-what-you-think-easy-read"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ghc.nhs.uk/wp-content/uploads/Code-of-Practice-Easy-Read.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877F8-3B21-2A4A-4942-C2302BDFE585}"/>
              </a:ext>
            </a:extLst>
          </p:cNvPr>
          <p:cNvSpPr>
            <a:spLocks noGrp="1"/>
          </p:cNvSpPr>
          <p:nvPr>
            <p:ph type="ctrTitle"/>
          </p:nvPr>
        </p:nvSpPr>
        <p:spPr/>
        <p:txBody>
          <a:bodyPr>
            <a:noAutofit/>
          </a:bodyPr>
          <a:lstStyle/>
          <a:p>
            <a:r>
              <a:rPr lang="en-GB" sz="4200" dirty="0"/>
              <a:t>Containing a community crisis: </a:t>
            </a:r>
            <a:br>
              <a:rPr lang="en-GB" sz="4200" dirty="0"/>
            </a:br>
            <a:r>
              <a:rPr lang="en-GB" sz="4200" dirty="0"/>
              <a:t>an end of life perspective - </a:t>
            </a:r>
            <a:endParaRPr lang="en-US" sz="4200" dirty="0"/>
          </a:p>
        </p:txBody>
      </p:sp>
      <p:sp>
        <p:nvSpPr>
          <p:cNvPr id="3" name="Subtitle 2">
            <a:extLst>
              <a:ext uri="{FF2B5EF4-FFF2-40B4-BE49-F238E27FC236}">
                <a16:creationId xmlns:a16="http://schemas.microsoft.com/office/drawing/2014/main" id="{EE169A4E-801C-3018-FECD-B2FB6319B66F}"/>
              </a:ext>
            </a:extLst>
          </p:cNvPr>
          <p:cNvSpPr>
            <a:spLocks noGrp="1"/>
          </p:cNvSpPr>
          <p:nvPr>
            <p:ph type="subTitle" idx="1"/>
          </p:nvPr>
        </p:nvSpPr>
        <p:spPr/>
        <p:txBody>
          <a:bodyPr/>
          <a:lstStyle/>
          <a:p>
            <a:endParaRPr lang="en-GB" dirty="0"/>
          </a:p>
          <a:p>
            <a:r>
              <a:rPr lang="en-GB" dirty="0"/>
              <a:t>A story with more questions than answers…………</a:t>
            </a:r>
            <a:endParaRPr lang="en-US" dirty="0"/>
          </a:p>
        </p:txBody>
      </p:sp>
    </p:spTree>
    <p:extLst>
      <p:ext uri="{BB962C8B-B14F-4D97-AF65-F5344CB8AC3E}">
        <p14:creationId xmlns:p14="http://schemas.microsoft.com/office/powerpoint/2010/main" val="375473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normAutofit lnSpcReduction="10000"/>
          </a:bodyPr>
          <a:lstStyle/>
          <a:p>
            <a:pPr marL="0" indent="0">
              <a:buNone/>
            </a:pPr>
            <a:r>
              <a:rPr lang="en-GB" dirty="0"/>
              <a:t>All the information you have heard so far would have yet to be known to us. </a:t>
            </a:r>
          </a:p>
          <a:p>
            <a:pPr marL="0" indent="0">
              <a:buNone/>
            </a:pPr>
            <a:r>
              <a:rPr lang="en-GB" dirty="0"/>
              <a:t>Timeline on 28</a:t>
            </a:r>
            <a:r>
              <a:rPr lang="en-GB" baseline="30000" dirty="0"/>
              <a:t>th</a:t>
            </a:r>
            <a:r>
              <a:rPr lang="en-GB" dirty="0"/>
              <a:t> June:</a:t>
            </a:r>
          </a:p>
          <a:p>
            <a:pPr marL="0" indent="0">
              <a:buNone/>
            </a:pPr>
            <a:endParaRPr lang="en-GB" dirty="0"/>
          </a:p>
          <a:p>
            <a:r>
              <a:rPr lang="en-GB" dirty="0"/>
              <a:t>08:37 – Diana calls NHS111</a:t>
            </a:r>
          </a:p>
          <a:p>
            <a:endParaRPr lang="en-GB" dirty="0"/>
          </a:p>
          <a:p>
            <a:r>
              <a:rPr lang="en-GB" dirty="0"/>
              <a:t>09:41 – 999 call from 111 (Category 3 – up to 120minute response time)</a:t>
            </a:r>
          </a:p>
          <a:p>
            <a:endParaRPr lang="en-GB" dirty="0"/>
          </a:p>
          <a:p>
            <a:r>
              <a:rPr lang="en-GB" dirty="0"/>
              <a:t>10:09 Ambulance dispatched</a:t>
            </a:r>
          </a:p>
          <a:p>
            <a:pPr marL="0" indent="0">
              <a:buNone/>
            </a:pPr>
            <a:endParaRPr lang="en-GB" dirty="0"/>
          </a:p>
          <a:p>
            <a:r>
              <a:rPr lang="en-GB" dirty="0"/>
              <a:t>10:15 Ambulance crew arrives at the address</a:t>
            </a:r>
          </a:p>
          <a:p>
            <a:endParaRPr lang="en-US" dirty="0"/>
          </a:p>
        </p:txBody>
      </p:sp>
      <p:sp>
        <p:nvSpPr>
          <p:cNvPr id="7" name="Title 1">
            <a:extLst>
              <a:ext uri="{FF2B5EF4-FFF2-40B4-BE49-F238E27FC236}">
                <a16:creationId xmlns:a16="http://schemas.microsoft.com/office/drawing/2014/main" id="{28C0994A-E5EA-4790-8F8D-B9C2AF62C666}"/>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London Ambulance Paramedic’s Story (1)</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263444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p:txBody>
          <a:bodyPr>
            <a:normAutofit/>
          </a:bodyPr>
          <a:lstStyle/>
          <a:p>
            <a:pPr marL="0" indent="0">
              <a:buNone/>
            </a:pPr>
            <a:r>
              <a:rPr lang="en-GB" dirty="0"/>
              <a:t>Actions taken by the Crew – </a:t>
            </a:r>
          </a:p>
          <a:p>
            <a:pPr marL="0" indent="0">
              <a:buNone/>
            </a:pPr>
            <a:r>
              <a:rPr lang="en-GB" dirty="0"/>
              <a:t>Initial assessment:</a:t>
            </a:r>
          </a:p>
          <a:p>
            <a:r>
              <a:rPr lang="en-GB" dirty="0"/>
              <a:t>Derek is sitting at the table</a:t>
            </a:r>
          </a:p>
          <a:p>
            <a:pPr marL="0" indent="0">
              <a:buNone/>
            </a:pPr>
            <a:r>
              <a:rPr lang="en-GB" dirty="0"/>
              <a:t>History is then provided by Diana</a:t>
            </a:r>
          </a:p>
          <a:p>
            <a:pPr marL="0" indent="0">
              <a:buNone/>
            </a:pPr>
            <a:r>
              <a:rPr lang="en-GB" dirty="0"/>
              <a:t>Observations:</a:t>
            </a:r>
          </a:p>
          <a:p>
            <a:r>
              <a:rPr lang="en-GB" dirty="0"/>
              <a:t>blood glucose recorded, </a:t>
            </a:r>
          </a:p>
          <a:p>
            <a:r>
              <a:rPr lang="en-GB" dirty="0"/>
              <a:t>other observations not possible due to behaviour</a:t>
            </a:r>
          </a:p>
          <a:p>
            <a:r>
              <a:rPr lang="en-GB" dirty="0"/>
              <a:t>Capacity – deemed patient lacked  </a:t>
            </a:r>
          </a:p>
          <a:p>
            <a:pPr marL="0" indent="0">
              <a:buNone/>
            </a:pPr>
            <a:endParaRPr lang="en-GB" dirty="0"/>
          </a:p>
          <a:p>
            <a:endParaRPr lang="en-US" dirty="0"/>
          </a:p>
          <a:p>
            <a:endParaRPr lang="en-US" dirty="0"/>
          </a:p>
        </p:txBody>
      </p:sp>
      <p:sp>
        <p:nvSpPr>
          <p:cNvPr id="4" name="Content Placeholder 3">
            <a:extLst>
              <a:ext uri="{FF2B5EF4-FFF2-40B4-BE49-F238E27FC236}">
                <a16:creationId xmlns:a16="http://schemas.microsoft.com/office/drawing/2014/main" id="{4EDD34AD-6882-A420-AB3F-0A5746C9E446}"/>
              </a:ext>
            </a:extLst>
          </p:cNvPr>
          <p:cNvSpPr>
            <a:spLocks noGrp="1"/>
          </p:cNvSpPr>
          <p:nvPr>
            <p:ph sz="half" idx="2"/>
          </p:nvPr>
        </p:nvSpPr>
        <p:spPr/>
        <p:txBody>
          <a:bodyPr>
            <a:normAutofit/>
          </a:bodyPr>
          <a:lstStyle/>
          <a:p>
            <a:pPr marL="0" indent="0">
              <a:buNone/>
            </a:pPr>
            <a:r>
              <a:rPr lang="en-GB" dirty="0"/>
              <a:t>Contacted GP and hospice: Consensus reached by all involved was to convey Derek to the hospital</a:t>
            </a:r>
          </a:p>
          <a:p>
            <a:pPr marL="0" indent="0">
              <a:buNone/>
            </a:pPr>
            <a:endParaRPr lang="en-GB" dirty="0"/>
          </a:p>
          <a:p>
            <a:pPr marL="0" indent="0">
              <a:buNone/>
            </a:pPr>
            <a:r>
              <a:rPr lang="en-GB" dirty="0"/>
              <a:t>Assumption by crew: Hospice could sedate the patient</a:t>
            </a:r>
          </a:p>
          <a:p>
            <a:pPr marL="0" indent="0">
              <a:buNone/>
            </a:pPr>
            <a:endParaRPr lang="en-GB" dirty="0"/>
          </a:p>
          <a:p>
            <a:endParaRPr lang="en-US" dirty="0"/>
          </a:p>
          <a:p>
            <a:endParaRPr lang="en-US" dirty="0"/>
          </a:p>
        </p:txBody>
      </p:sp>
      <p:sp>
        <p:nvSpPr>
          <p:cNvPr id="7" name="Title 1">
            <a:extLst>
              <a:ext uri="{FF2B5EF4-FFF2-40B4-BE49-F238E27FC236}">
                <a16:creationId xmlns:a16="http://schemas.microsoft.com/office/drawing/2014/main" id="{0FDE0549-6034-424D-8224-60E8573D2150}"/>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London Ambulance Paramedic’s Story (2)</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807806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DB8E526D-5023-4F8C-B148-0892D96C2F34}"/>
              </a:ext>
            </a:extLst>
          </p:cNvPr>
          <p:cNvSpPr/>
          <p:nvPr/>
        </p:nvSpPr>
        <p:spPr>
          <a:xfrm>
            <a:off x="3186468" y="1422598"/>
            <a:ext cx="6999111" cy="4229178"/>
          </a:xfrm>
          <a:prstGeom prst="cloudCallout">
            <a:avLst>
              <a:gd name="adj1" fmla="val -54038"/>
              <a:gd name="adj2" fmla="val 64448"/>
            </a:avLst>
          </a:prstGeom>
          <a:solidFill>
            <a:schemeClr val="accent6"/>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So …. what shall we do?</a:t>
            </a:r>
          </a:p>
        </p:txBody>
      </p:sp>
      <p:sp>
        <p:nvSpPr>
          <p:cNvPr id="9" name="Title 1">
            <a:extLst>
              <a:ext uri="{FF2B5EF4-FFF2-40B4-BE49-F238E27FC236}">
                <a16:creationId xmlns:a16="http://schemas.microsoft.com/office/drawing/2014/main" id="{C89B91E8-35DE-4F6A-A730-13FC23E926DA}"/>
              </a:ext>
            </a:extLst>
          </p:cNvPr>
          <p:cNvSpPr>
            <a:spLocks noGrp="1"/>
          </p:cNvSpPr>
          <p:nvPr>
            <p:ph type="title"/>
          </p:nvPr>
        </p:nvSpPr>
        <p:spPr>
          <a:xfrm>
            <a:off x="1682044" y="227311"/>
            <a:ext cx="10385778" cy="1280890"/>
          </a:xfrm>
        </p:spPr>
        <p:txBody>
          <a:bodyPr>
            <a:normAutofit/>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endParaRPr lang="en-US" dirty="0">
              <a:solidFill>
                <a:schemeClr val="accent2"/>
              </a:solidFill>
            </a:endParaRPr>
          </a:p>
        </p:txBody>
      </p:sp>
    </p:spTree>
    <p:extLst>
      <p:ext uri="{BB962C8B-B14F-4D97-AF65-F5344CB8AC3E}">
        <p14:creationId xmlns:p14="http://schemas.microsoft.com/office/powerpoint/2010/main" val="1678067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589211" y="2133599"/>
            <a:ext cx="5389867" cy="4497090"/>
          </a:xfrm>
        </p:spPr>
        <p:txBody>
          <a:bodyPr>
            <a:normAutofit fontScale="92500"/>
          </a:bodyPr>
          <a:lstStyle/>
          <a:p>
            <a:pPr marL="0" indent="0">
              <a:buNone/>
            </a:pPr>
            <a:r>
              <a:rPr lang="en-GB" sz="2800" b="1" dirty="0"/>
              <a:t>Let’s go to a workshop group!</a:t>
            </a:r>
          </a:p>
          <a:p>
            <a:pPr marL="0" indent="0">
              <a:buNone/>
            </a:pPr>
            <a:endParaRPr lang="en-GB" dirty="0"/>
          </a:p>
          <a:p>
            <a:pPr marL="0" indent="0">
              <a:buNone/>
            </a:pPr>
            <a:r>
              <a:rPr lang="en-GB" sz="2200" dirty="0"/>
              <a:t>There will be three groups:</a:t>
            </a:r>
          </a:p>
          <a:p>
            <a:pPr marL="0" indent="0">
              <a:buNone/>
            </a:pPr>
            <a:endParaRPr lang="en-GB" sz="2200" dirty="0"/>
          </a:p>
          <a:p>
            <a:pPr marL="0" indent="0">
              <a:buNone/>
            </a:pPr>
            <a:r>
              <a:rPr lang="en-GB" sz="2200" dirty="0"/>
              <a:t>You may join the:</a:t>
            </a:r>
          </a:p>
          <a:p>
            <a:r>
              <a:rPr lang="en-GB" sz="2200" b="1" dirty="0"/>
              <a:t>Palliative Care clinician group </a:t>
            </a:r>
            <a:r>
              <a:rPr lang="en-GB" sz="2200" dirty="0"/>
              <a:t>- SD</a:t>
            </a:r>
          </a:p>
          <a:p>
            <a:r>
              <a:rPr lang="en-GB" sz="2200" b="1" dirty="0"/>
              <a:t>Paramedic group </a:t>
            </a:r>
            <a:r>
              <a:rPr lang="en-GB" sz="2200" dirty="0"/>
              <a:t>- JG</a:t>
            </a:r>
          </a:p>
          <a:p>
            <a:r>
              <a:rPr lang="en-GB" sz="2200" b="1" dirty="0"/>
              <a:t>Family member or carer group </a:t>
            </a:r>
            <a:r>
              <a:rPr lang="en-GB" sz="2200" dirty="0"/>
              <a:t>- BB</a:t>
            </a:r>
            <a:endParaRPr lang="en-US" sz="2200" dirty="0"/>
          </a:p>
        </p:txBody>
      </p:sp>
      <p:sp>
        <p:nvSpPr>
          <p:cNvPr id="4" name="Text Placeholder 3">
            <a:extLst>
              <a:ext uri="{FF2B5EF4-FFF2-40B4-BE49-F238E27FC236}">
                <a16:creationId xmlns:a16="http://schemas.microsoft.com/office/drawing/2014/main" id="{8D854F1B-21DC-C1C9-CB8D-13D9DB07F82B}"/>
              </a:ext>
            </a:extLst>
          </p:cNvPr>
          <p:cNvSpPr>
            <a:spLocks noGrp="1"/>
          </p:cNvSpPr>
          <p:nvPr>
            <p:ph sz="half" idx="2"/>
          </p:nvPr>
        </p:nvSpPr>
        <p:spPr>
          <a:xfrm>
            <a:off x="8228091" y="2600355"/>
            <a:ext cx="3557508" cy="2784445"/>
          </a:xfrm>
        </p:spPr>
        <p:style>
          <a:lnRef idx="1">
            <a:schemeClr val="accent6"/>
          </a:lnRef>
          <a:fillRef idx="3">
            <a:schemeClr val="accent6"/>
          </a:fillRef>
          <a:effectRef idx="2">
            <a:schemeClr val="accent6"/>
          </a:effectRef>
          <a:fontRef idx="minor">
            <a:schemeClr val="lt1"/>
          </a:fontRef>
        </p:style>
        <p:txBody>
          <a:bodyPr>
            <a:normAutofit fontScale="92500"/>
          </a:bodyPr>
          <a:lstStyle/>
          <a:p>
            <a:pPr marL="0" indent="0">
              <a:buNone/>
            </a:pPr>
            <a:r>
              <a:rPr lang="en-GB" b="1" dirty="0">
                <a:solidFill>
                  <a:schemeClr val="bg1"/>
                </a:solidFill>
              </a:rPr>
              <a:t>Please consider:</a:t>
            </a:r>
          </a:p>
          <a:p>
            <a:pPr marL="0" indent="0">
              <a:buNone/>
            </a:pPr>
            <a:endParaRPr lang="en-GB" b="1" dirty="0">
              <a:solidFill>
                <a:schemeClr val="bg1"/>
              </a:solidFill>
            </a:endParaRPr>
          </a:p>
          <a:p>
            <a:r>
              <a:rPr lang="en-GB" dirty="0">
                <a:solidFill>
                  <a:schemeClr val="bg1"/>
                </a:solidFill>
              </a:rPr>
              <a:t>Joining an unfamiliar group, </a:t>
            </a:r>
          </a:p>
          <a:p>
            <a:pPr marL="0" indent="0">
              <a:buNone/>
            </a:pPr>
            <a:endParaRPr lang="en-GB" dirty="0">
              <a:solidFill>
                <a:schemeClr val="bg1"/>
              </a:solidFill>
            </a:endParaRPr>
          </a:p>
          <a:p>
            <a:pPr marL="0" indent="0">
              <a:buNone/>
            </a:pPr>
            <a:r>
              <a:rPr lang="en-GB" dirty="0">
                <a:solidFill>
                  <a:schemeClr val="bg1"/>
                </a:solidFill>
              </a:rPr>
              <a:t>or if you prefer……</a:t>
            </a:r>
          </a:p>
          <a:p>
            <a:pPr marL="0" indent="0">
              <a:buNone/>
            </a:pPr>
            <a:endParaRPr lang="en-GB" dirty="0">
              <a:solidFill>
                <a:schemeClr val="bg1"/>
              </a:solidFill>
            </a:endParaRPr>
          </a:p>
          <a:p>
            <a:r>
              <a:rPr lang="en-GB" dirty="0">
                <a:solidFill>
                  <a:schemeClr val="bg1"/>
                </a:solidFill>
              </a:rPr>
              <a:t>a familiar group?</a:t>
            </a:r>
            <a:endParaRPr lang="en-US" dirty="0">
              <a:solidFill>
                <a:schemeClr val="bg1"/>
              </a:solidFill>
            </a:endParaRPr>
          </a:p>
        </p:txBody>
      </p:sp>
      <p:sp>
        <p:nvSpPr>
          <p:cNvPr id="7" name="Title 1">
            <a:extLst>
              <a:ext uri="{FF2B5EF4-FFF2-40B4-BE49-F238E27FC236}">
                <a16:creationId xmlns:a16="http://schemas.microsoft.com/office/drawing/2014/main" id="{F36C5F33-E0DF-4AB5-B2DC-C9FF9E75959F}"/>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Workshops</a:t>
            </a:r>
            <a:endParaRPr lang="en-US" dirty="0">
              <a:solidFill>
                <a:schemeClr val="accent2"/>
              </a:solidFill>
            </a:endParaRPr>
          </a:p>
        </p:txBody>
      </p:sp>
    </p:spTree>
    <p:extLst>
      <p:ext uri="{BB962C8B-B14F-4D97-AF65-F5344CB8AC3E}">
        <p14:creationId xmlns:p14="http://schemas.microsoft.com/office/powerpoint/2010/main" val="2067841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453745" y="2928908"/>
            <a:ext cx="4093810" cy="3499557"/>
          </a:xfrm>
        </p:spPr>
        <p:txBody>
          <a:bodyPr>
            <a:noAutofit/>
          </a:bodyPr>
          <a:lstStyle/>
          <a:p>
            <a:pPr marL="0" indent="0">
              <a:buNone/>
            </a:pPr>
            <a:r>
              <a:rPr lang="en-GB" sz="1600" dirty="0"/>
              <a:t>Consider the response for </a:t>
            </a:r>
            <a:r>
              <a:rPr lang="en-GB" sz="1600" i="1" dirty="0"/>
              <a:t>your</a:t>
            </a:r>
            <a:r>
              <a:rPr lang="en-GB" sz="1600" dirty="0"/>
              <a:t> group -</a:t>
            </a:r>
          </a:p>
          <a:p>
            <a:r>
              <a:rPr lang="en-GB" sz="1600" dirty="0"/>
              <a:t>How do we plan to give care to someone in Derek’s situation? And to his family?</a:t>
            </a:r>
          </a:p>
          <a:p>
            <a:r>
              <a:rPr lang="en-GB" sz="1600" dirty="0"/>
              <a:t>How do we assess capacity accurately, given currently available tools?</a:t>
            </a:r>
          </a:p>
          <a:p>
            <a:r>
              <a:rPr lang="en-GB" sz="1600" dirty="0"/>
              <a:t>How does this affect the care we deliver?</a:t>
            </a:r>
          </a:p>
          <a:p>
            <a:r>
              <a:rPr lang="en-GB" sz="1600" dirty="0"/>
              <a:t>How do we predict how someone’s illness will progress?</a:t>
            </a:r>
          </a:p>
          <a:p>
            <a:r>
              <a:rPr lang="en-GB" sz="1600" dirty="0"/>
              <a:t>How do we know if someone is near to death?</a:t>
            </a:r>
            <a:endParaRPr lang="en-US" sz="1600" dirty="0"/>
          </a:p>
        </p:txBody>
      </p:sp>
      <p:sp>
        <p:nvSpPr>
          <p:cNvPr id="7" name="Title 1">
            <a:extLst>
              <a:ext uri="{FF2B5EF4-FFF2-40B4-BE49-F238E27FC236}">
                <a16:creationId xmlns:a16="http://schemas.microsoft.com/office/drawing/2014/main" id="{5A6CE7FA-02FD-46E0-82D9-34436DED7CF7}"/>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Workshops</a:t>
            </a:r>
            <a:endParaRPr lang="en-US" dirty="0">
              <a:solidFill>
                <a:schemeClr val="accent2"/>
              </a:solidFill>
            </a:endParaRPr>
          </a:p>
        </p:txBody>
      </p:sp>
      <p:sp>
        <p:nvSpPr>
          <p:cNvPr id="8" name="TextBox 7">
            <a:extLst>
              <a:ext uri="{FF2B5EF4-FFF2-40B4-BE49-F238E27FC236}">
                <a16:creationId xmlns:a16="http://schemas.microsoft.com/office/drawing/2014/main" id="{E0402583-186F-49DC-9B9C-F3B251A3BE3D}"/>
              </a:ext>
            </a:extLst>
          </p:cNvPr>
          <p:cNvSpPr txBox="1"/>
          <p:nvPr/>
        </p:nvSpPr>
        <p:spPr>
          <a:xfrm>
            <a:off x="2233690" y="1938523"/>
            <a:ext cx="4313865" cy="830997"/>
          </a:xfrm>
          <a:prstGeom prst="rect">
            <a:avLst/>
          </a:prstGeom>
          <a:noFill/>
        </p:spPr>
        <p:txBody>
          <a:bodyPr wrap="square" rtlCol="0">
            <a:spAutoFit/>
          </a:bodyPr>
          <a:lstStyle/>
          <a:p>
            <a:r>
              <a:rPr lang="en-GB" sz="2400" b="1" dirty="0"/>
              <a:t>What are the key themes we may consider?</a:t>
            </a:r>
          </a:p>
        </p:txBody>
      </p:sp>
      <p:sp>
        <p:nvSpPr>
          <p:cNvPr id="9" name="TextBox 8">
            <a:extLst>
              <a:ext uri="{FF2B5EF4-FFF2-40B4-BE49-F238E27FC236}">
                <a16:creationId xmlns:a16="http://schemas.microsoft.com/office/drawing/2014/main" id="{C905B2B5-2068-457D-85B4-EF9B0C131441}"/>
              </a:ext>
            </a:extLst>
          </p:cNvPr>
          <p:cNvSpPr txBox="1"/>
          <p:nvPr/>
        </p:nvSpPr>
        <p:spPr>
          <a:xfrm>
            <a:off x="7339958" y="1938523"/>
            <a:ext cx="4232387" cy="830997"/>
          </a:xfrm>
          <a:prstGeom prst="rect">
            <a:avLst/>
          </a:prstGeom>
          <a:noFill/>
        </p:spPr>
        <p:txBody>
          <a:bodyPr wrap="square" rtlCol="0">
            <a:spAutoFit/>
          </a:bodyPr>
          <a:lstStyle/>
          <a:p>
            <a:r>
              <a:rPr lang="en-GB" sz="2400" b="1" dirty="0"/>
              <a:t>What are the opportunities for change?</a:t>
            </a:r>
          </a:p>
        </p:txBody>
      </p:sp>
      <p:sp>
        <p:nvSpPr>
          <p:cNvPr id="10" name="TextBox 9">
            <a:extLst>
              <a:ext uri="{FF2B5EF4-FFF2-40B4-BE49-F238E27FC236}">
                <a16:creationId xmlns:a16="http://schemas.microsoft.com/office/drawing/2014/main" id="{70C3BA47-8E94-419A-855B-99E5992E1EC0}"/>
              </a:ext>
            </a:extLst>
          </p:cNvPr>
          <p:cNvSpPr txBox="1"/>
          <p:nvPr/>
        </p:nvSpPr>
        <p:spPr>
          <a:xfrm>
            <a:off x="7478535" y="2934319"/>
            <a:ext cx="4093810" cy="2308324"/>
          </a:xfrm>
          <a:prstGeom prst="rect">
            <a:avLst/>
          </a:prstGeom>
          <a:noFill/>
        </p:spPr>
        <p:txBody>
          <a:bodyPr wrap="square" rtlCol="0">
            <a:spAutoFit/>
          </a:bodyPr>
          <a:lstStyle/>
          <a:p>
            <a:pPr marL="285750" indent="-285750">
              <a:buFont typeface="Arial" panose="020B0604020202020204" pitchFamily="34" charset="0"/>
              <a:buChar char="•"/>
            </a:pPr>
            <a:r>
              <a:rPr lang="en-GB" sz="1800" dirty="0"/>
              <a:t>How can we communicate better in the future?</a:t>
            </a:r>
          </a:p>
          <a:p>
            <a:endParaRPr lang="en-GB" sz="1800" dirty="0"/>
          </a:p>
          <a:p>
            <a:pPr marL="285750" indent="-285750">
              <a:buFont typeface="Arial" panose="020B0604020202020204" pitchFamily="34" charset="0"/>
              <a:buChar char="•"/>
            </a:pPr>
            <a:r>
              <a:rPr lang="en-GB" sz="1800" dirty="0"/>
              <a:t>How can we work together better in the future?</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How can we prevent this happening again?</a:t>
            </a:r>
            <a:endParaRPr lang="en-US" sz="1800" dirty="0"/>
          </a:p>
        </p:txBody>
      </p:sp>
    </p:spTree>
    <p:extLst>
      <p:ext uri="{BB962C8B-B14F-4D97-AF65-F5344CB8AC3E}">
        <p14:creationId xmlns:p14="http://schemas.microsoft.com/office/powerpoint/2010/main" val="1113428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lstStyle/>
          <a:p>
            <a:pPr marL="0" indent="0" algn="ctr">
              <a:buNone/>
            </a:pPr>
            <a:endParaRPr lang="en-GB" sz="3600" dirty="0"/>
          </a:p>
          <a:p>
            <a:pPr marL="0" indent="0" algn="ctr">
              <a:buNone/>
            </a:pPr>
            <a:r>
              <a:rPr lang="en-GB" sz="3600" dirty="0"/>
              <a:t>Workshop feedback </a:t>
            </a:r>
            <a:endParaRPr lang="en-US" dirty="0"/>
          </a:p>
        </p:txBody>
      </p:sp>
      <p:sp>
        <p:nvSpPr>
          <p:cNvPr id="6" name="Title 1">
            <a:extLst>
              <a:ext uri="{FF2B5EF4-FFF2-40B4-BE49-F238E27FC236}">
                <a16:creationId xmlns:a16="http://schemas.microsoft.com/office/drawing/2014/main" id="{78419336-4A53-435E-8428-401F80A8B206}"/>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Workshops</a:t>
            </a:r>
            <a:endParaRPr lang="en-US" dirty="0">
              <a:solidFill>
                <a:schemeClr val="accent2"/>
              </a:solidFill>
            </a:endParaRPr>
          </a:p>
        </p:txBody>
      </p:sp>
    </p:spTree>
    <p:extLst>
      <p:ext uri="{BB962C8B-B14F-4D97-AF65-F5344CB8AC3E}">
        <p14:creationId xmlns:p14="http://schemas.microsoft.com/office/powerpoint/2010/main" val="3500801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453745" y="2928908"/>
            <a:ext cx="4093810" cy="3499557"/>
          </a:xfrm>
        </p:spPr>
        <p:txBody>
          <a:bodyPr>
            <a:noAutofit/>
          </a:bodyPr>
          <a:lstStyle/>
          <a:p>
            <a:pPr marL="0" indent="0">
              <a:buNone/>
            </a:pPr>
            <a:r>
              <a:rPr lang="en-GB" sz="1600" dirty="0"/>
              <a:t>Consider the response for </a:t>
            </a:r>
            <a:r>
              <a:rPr lang="en-GB" sz="1600" i="1" dirty="0"/>
              <a:t>your</a:t>
            </a:r>
            <a:r>
              <a:rPr lang="en-GB" sz="1600" dirty="0"/>
              <a:t> group -</a:t>
            </a:r>
          </a:p>
          <a:p>
            <a:r>
              <a:rPr lang="en-GB" sz="1600" dirty="0"/>
              <a:t>How do we plan to give care to someone in Derek’s situation? And to his family?</a:t>
            </a:r>
          </a:p>
          <a:p>
            <a:r>
              <a:rPr lang="en-GB" sz="1600" dirty="0"/>
              <a:t>How do we assess capacity accurately, given currently available tools?</a:t>
            </a:r>
          </a:p>
          <a:p>
            <a:r>
              <a:rPr lang="en-GB" sz="1600" dirty="0"/>
              <a:t>How does this affect the care we deliver?</a:t>
            </a:r>
          </a:p>
          <a:p>
            <a:r>
              <a:rPr lang="en-GB" sz="1600" dirty="0"/>
              <a:t>How do we predict how someone’s illness will progress?</a:t>
            </a:r>
          </a:p>
          <a:p>
            <a:r>
              <a:rPr lang="en-GB" sz="1600" dirty="0"/>
              <a:t>How do we know if someone is near to death?</a:t>
            </a:r>
            <a:endParaRPr lang="en-US" sz="1600" dirty="0"/>
          </a:p>
        </p:txBody>
      </p:sp>
      <p:sp>
        <p:nvSpPr>
          <p:cNvPr id="7" name="Title 1">
            <a:extLst>
              <a:ext uri="{FF2B5EF4-FFF2-40B4-BE49-F238E27FC236}">
                <a16:creationId xmlns:a16="http://schemas.microsoft.com/office/drawing/2014/main" id="{5A6CE7FA-02FD-46E0-82D9-34436DED7CF7}"/>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Workshops</a:t>
            </a:r>
            <a:endParaRPr lang="en-US" dirty="0">
              <a:solidFill>
                <a:schemeClr val="accent2"/>
              </a:solidFill>
            </a:endParaRPr>
          </a:p>
        </p:txBody>
      </p:sp>
      <p:sp>
        <p:nvSpPr>
          <p:cNvPr id="8" name="TextBox 7">
            <a:extLst>
              <a:ext uri="{FF2B5EF4-FFF2-40B4-BE49-F238E27FC236}">
                <a16:creationId xmlns:a16="http://schemas.microsoft.com/office/drawing/2014/main" id="{E0402583-186F-49DC-9B9C-F3B251A3BE3D}"/>
              </a:ext>
            </a:extLst>
          </p:cNvPr>
          <p:cNvSpPr txBox="1"/>
          <p:nvPr/>
        </p:nvSpPr>
        <p:spPr>
          <a:xfrm>
            <a:off x="2233690" y="1938523"/>
            <a:ext cx="4313865" cy="830997"/>
          </a:xfrm>
          <a:prstGeom prst="rect">
            <a:avLst/>
          </a:prstGeom>
          <a:noFill/>
        </p:spPr>
        <p:txBody>
          <a:bodyPr wrap="square" rtlCol="0">
            <a:spAutoFit/>
          </a:bodyPr>
          <a:lstStyle/>
          <a:p>
            <a:r>
              <a:rPr lang="en-GB" sz="2400" b="1" dirty="0"/>
              <a:t>What are the key themes we may consider?</a:t>
            </a:r>
          </a:p>
        </p:txBody>
      </p:sp>
      <p:sp>
        <p:nvSpPr>
          <p:cNvPr id="9" name="TextBox 8">
            <a:extLst>
              <a:ext uri="{FF2B5EF4-FFF2-40B4-BE49-F238E27FC236}">
                <a16:creationId xmlns:a16="http://schemas.microsoft.com/office/drawing/2014/main" id="{C905B2B5-2068-457D-85B4-EF9B0C131441}"/>
              </a:ext>
            </a:extLst>
          </p:cNvPr>
          <p:cNvSpPr txBox="1"/>
          <p:nvPr/>
        </p:nvSpPr>
        <p:spPr>
          <a:xfrm>
            <a:off x="7339958" y="1938523"/>
            <a:ext cx="4232387" cy="830997"/>
          </a:xfrm>
          <a:prstGeom prst="rect">
            <a:avLst/>
          </a:prstGeom>
          <a:noFill/>
        </p:spPr>
        <p:txBody>
          <a:bodyPr wrap="square" rtlCol="0">
            <a:spAutoFit/>
          </a:bodyPr>
          <a:lstStyle/>
          <a:p>
            <a:r>
              <a:rPr lang="en-GB" sz="2400" b="1" dirty="0"/>
              <a:t>What are the opportunities for change?</a:t>
            </a:r>
          </a:p>
        </p:txBody>
      </p:sp>
      <p:sp>
        <p:nvSpPr>
          <p:cNvPr id="10" name="TextBox 9">
            <a:extLst>
              <a:ext uri="{FF2B5EF4-FFF2-40B4-BE49-F238E27FC236}">
                <a16:creationId xmlns:a16="http://schemas.microsoft.com/office/drawing/2014/main" id="{70C3BA47-8E94-419A-855B-99E5992E1EC0}"/>
              </a:ext>
            </a:extLst>
          </p:cNvPr>
          <p:cNvSpPr txBox="1"/>
          <p:nvPr/>
        </p:nvSpPr>
        <p:spPr>
          <a:xfrm>
            <a:off x="7478535" y="2934319"/>
            <a:ext cx="4093810" cy="2308324"/>
          </a:xfrm>
          <a:prstGeom prst="rect">
            <a:avLst/>
          </a:prstGeom>
          <a:noFill/>
        </p:spPr>
        <p:txBody>
          <a:bodyPr wrap="square" rtlCol="0">
            <a:spAutoFit/>
          </a:bodyPr>
          <a:lstStyle/>
          <a:p>
            <a:pPr marL="285750" indent="-285750">
              <a:buFont typeface="Arial" panose="020B0604020202020204" pitchFamily="34" charset="0"/>
              <a:buChar char="•"/>
            </a:pPr>
            <a:r>
              <a:rPr lang="en-GB" sz="1800" dirty="0"/>
              <a:t>How can we communicate better in the future?</a:t>
            </a:r>
          </a:p>
          <a:p>
            <a:endParaRPr lang="en-GB" sz="1800" dirty="0"/>
          </a:p>
          <a:p>
            <a:pPr marL="285750" indent="-285750">
              <a:buFont typeface="Arial" panose="020B0604020202020204" pitchFamily="34" charset="0"/>
              <a:buChar char="•"/>
            </a:pPr>
            <a:r>
              <a:rPr lang="en-GB" sz="1800" dirty="0"/>
              <a:t>How can we work together better in the future?</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How can we prevent this happening again?</a:t>
            </a:r>
            <a:endParaRPr lang="en-US" sz="1800" dirty="0"/>
          </a:p>
        </p:txBody>
      </p:sp>
    </p:spTree>
    <p:extLst>
      <p:ext uri="{BB962C8B-B14F-4D97-AF65-F5344CB8AC3E}">
        <p14:creationId xmlns:p14="http://schemas.microsoft.com/office/powerpoint/2010/main" val="664908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p:txBody>
          <a:bodyPr>
            <a:normAutofit lnSpcReduction="10000"/>
          </a:bodyPr>
          <a:lstStyle/>
          <a:p>
            <a:pPr marL="0" indent="0">
              <a:buNone/>
            </a:pPr>
            <a:r>
              <a:rPr lang="en-GB" dirty="0"/>
              <a:t>Timeline on 28</a:t>
            </a:r>
            <a:r>
              <a:rPr lang="en-GB" baseline="30000" dirty="0"/>
              <a:t>th</a:t>
            </a:r>
            <a:r>
              <a:rPr lang="en-GB" dirty="0"/>
              <a:t> June:</a:t>
            </a:r>
          </a:p>
          <a:p>
            <a:pPr marL="0" indent="0">
              <a:buNone/>
            </a:pPr>
            <a:endParaRPr lang="en-GB" dirty="0"/>
          </a:p>
          <a:p>
            <a:r>
              <a:rPr lang="en-GB" dirty="0"/>
              <a:t>11:18 - Police support requested, for crew and patient safety, to assist with moving patient to the Ambulance</a:t>
            </a:r>
          </a:p>
          <a:p>
            <a:pPr marL="0" indent="0">
              <a:buNone/>
            </a:pPr>
            <a:endParaRPr lang="en-GB" dirty="0"/>
          </a:p>
          <a:p>
            <a:r>
              <a:rPr lang="en-GB" dirty="0"/>
              <a:t>11:35 - No police units available</a:t>
            </a:r>
          </a:p>
          <a:p>
            <a:pPr marL="0" indent="0">
              <a:buNone/>
            </a:pPr>
            <a:endParaRPr lang="en-GB" dirty="0"/>
          </a:p>
          <a:p>
            <a:r>
              <a:rPr lang="en-GB" dirty="0"/>
              <a:t>12:34 - Crew exhausted all avenues</a:t>
            </a:r>
          </a:p>
          <a:p>
            <a:endParaRPr lang="en-GB" dirty="0"/>
          </a:p>
          <a:p>
            <a:endParaRPr lang="en-US" dirty="0"/>
          </a:p>
          <a:p>
            <a:endParaRPr lang="en-US" dirty="0"/>
          </a:p>
        </p:txBody>
      </p:sp>
      <p:sp>
        <p:nvSpPr>
          <p:cNvPr id="4" name="Content Placeholder 3">
            <a:extLst>
              <a:ext uri="{FF2B5EF4-FFF2-40B4-BE49-F238E27FC236}">
                <a16:creationId xmlns:a16="http://schemas.microsoft.com/office/drawing/2014/main" id="{F3DE1A2B-39E3-8024-C4D0-056B9ED71FC1}"/>
              </a:ext>
            </a:extLst>
          </p:cNvPr>
          <p:cNvSpPr>
            <a:spLocks noGrp="1"/>
          </p:cNvSpPr>
          <p:nvPr>
            <p:ph sz="half" idx="2"/>
          </p:nvPr>
        </p:nvSpPr>
        <p:spPr/>
        <p:txBody>
          <a:bodyPr>
            <a:normAutofit lnSpcReduction="10000"/>
          </a:bodyPr>
          <a:lstStyle/>
          <a:p>
            <a:pPr marL="0" indent="0">
              <a:buNone/>
            </a:pPr>
            <a:endParaRPr lang="en-GB" dirty="0"/>
          </a:p>
          <a:p>
            <a:pPr marL="0" indent="0">
              <a:buNone/>
            </a:pPr>
            <a:endParaRPr lang="en-GB" dirty="0"/>
          </a:p>
          <a:p>
            <a:r>
              <a:rPr lang="en-GB" dirty="0"/>
              <a:t>13:02 - Police cancelled, as Derek’s son had coaxed him into the Ambulance</a:t>
            </a:r>
          </a:p>
          <a:p>
            <a:endParaRPr lang="en-GB" dirty="0"/>
          </a:p>
          <a:p>
            <a:pPr marL="0" indent="0">
              <a:buNone/>
            </a:pPr>
            <a:endParaRPr lang="en-GB" dirty="0"/>
          </a:p>
          <a:p>
            <a:r>
              <a:rPr lang="en-GB" dirty="0"/>
              <a:t>13:14 - Derek arrives at the hospital </a:t>
            </a:r>
          </a:p>
          <a:p>
            <a:endParaRPr lang="en-GB" dirty="0"/>
          </a:p>
          <a:p>
            <a:endParaRPr lang="en-US" dirty="0"/>
          </a:p>
          <a:p>
            <a:endParaRPr lang="en-US" dirty="0"/>
          </a:p>
        </p:txBody>
      </p:sp>
      <p:sp>
        <p:nvSpPr>
          <p:cNvPr id="8" name="Title 1">
            <a:extLst>
              <a:ext uri="{FF2B5EF4-FFF2-40B4-BE49-F238E27FC236}">
                <a16:creationId xmlns:a16="http://schemas.microsoft.com/office/drawing/2014/main" id="{1335DE16-12B7-49A6-8EB3-B87B6A1F49A9}"/>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happened next? LAS Paramedic’s conclusion (3)</a:t>
            </a:r>
            <a:endParaRPr lang="en-US" dirty="0">
              <a:solidFill>
                <a:schemeClr val="accent2"/>
              </a:solidFill>
            </a:endParaRPr>
          </a:p>
        </p:txBody>
      </p:sp>
    </p:spTree>
    <p:extLst>
      <p:ext uri="{BB962C8B-B14F-4D97-AF65-F5344CB8AC3E}">
        <p14:creationId xmlns:p14="http://schemas.microsoft.com/office/powerpoint/2010/main" val="332873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p:txBody>
          <a:bodyPr>
            <a:noAutofit/>
          </a:bodyPr>
          <a:lstStyle/>
          <a:p>
            <a:pPr marL="0" indent="0">
              <a:buNone/>
            </a:pPr>
            <a:r>
              <a:rPr lang="en-GB" sz="1600" b="1" dirty="0">
                <a:solidFill>
                  <a:schemeClr val="accent1"/>
                </a:solidFill>
              </a:rPr>
              <a:t>28</a:t>
            </a:r>
            <a:r>
              <a:rPr lang="en-GB" sz="1600" b="1" baseline="30000" dirty="0">
                <a:solidFill>
                  <a:schemeClr val="accent1"/>
                </a:solidFill>
              </a:rPr>
              <a:t>th</a:t>
            </a:r>
            <a:r>
              <a:rPr lang="en-GB" sz="1600" b="1" dirty="0">
                <a:solidFill>
                  <a:schemeClr val="accent1"/>
                </a:solidFill>
              </a:rPr>
              <a:t> June </a:t>
            </a:r>
            <a:r>
              <a:rPr lang="en-GB" sz="1600" dirty="0"/>
              <a:t>– Derek admitted to local A&amp;E</a:t>
            </a:r>
          </a:p>
          <a:p>
            <a:pPr marL="0" indent="0">
              <a:buNone/>
            </a:pPr>
            <a:r>
              <a:rPr lang="en-GB" sz="1600" dirty="0"/>
              <a:t>Following initial assessment -</a:t>
            </a:r>
          </a:p>
          <a:p>
            <a:pPr lvl="1"/>
            <a:r>
              <a:rPr lang="en-GB" dirty="0"/>
              <a:t>Given 1mg IM Lorazepam (3 hours after arrival), </a:t>
            </a:r>
          </a:p>
          <a:p>
            <a:pPr lvl="1"/>
            <a:r>
              <a:rPr lang="en-GB" dirty="0"/>
              <a:t>Found wandering in A&amp;E, but, able to be led back to cubicle. </a:t>
            </a:r>
          </a:p>
          <a:p>
            <a:pPr lvl="1"/>
            <a:r>
              <a:rPr lang="en-GB" dirty="0"/>
              <a:t>Lacked capacity to discuss:</a:t>
            </a:r>
          </a:p>
          <a:p>
            <a:pPr lvl="2"/>
            <a:r>
              <a:rPr lang="en-GB" sz="1600" dirty="0"/>
              <a:t>Treatment escalation</a:t>
            </a:r>
          </a:p>
          <a:p>
            <a:pPr lvl="2"/>
            <a:r>
              <a:rPr lang="en-GB" sz="1600" dirty="0"/>
              <a:t>Cardio Pulmonary Resuscitation</a:t>
            </a:r>
          </a:p>
          <a:p>
            <a:endParaRPr lang="en-GB" dirty="0"/>
          </a:p>
          <a:p>
            <a:endParaRPr lang="en-US" dirty="0"/>
          </a:p>
        </p:txBody>
      </p:sp>
      <p:sp>
        <p:nvSpPr>
          <p:cNvPr id="4" name="Content Placeholder 3">
            <a:extLst>
              <a:ext uri="{FF2B5EF4-FFF2-40B4-BE49-F238E27FC236}">
                <a16:creationId xmlns:a16="http://schemas.microsoft.com/office/drawing/2014/main" id="{76C91074-96F8-632B-5011-E21453EB121B}"/>
              </a:ext>
            </a:extLst>
          </p:cNvPr>
          <p:cNvSpPr>
            <a:spLocks noGrp="1"/>
          </p:cNvSpPr>
          <p:nvPr>
            <p:ph sz="half" idx="2"/>
          </p:nvPr>
        </p:nvSpPr>
        <p:spPr>
          <a:xfrm>
            <a:off x="7190747" y="2126222"/>
            <a:ext cx="4764186" cy="4127822"/>
          </a:xfrm>
        </p:spPr>
        <p:txBody>
          <a:bodyPr>
            <a:noAutofit/>
          </a:bodyPr>
          <a:lstStyle/>
          <a:p>
            <a:pPr marL="0" indent="0">
              <a:buNone/>
            </a:pPr>
            <a:r>
              <a:rPr lang="en-GB" sz="1600" b="1" dirty="0">
                <a:solidFill>
                  <a:schemeClr val="accent1"/>
                </a:solidFill>
              </a:rPr>
              <a:t>30</a:t>
            </a:r>
            <a:r>
              <a:rPr lang="en-GB" sz="1600" b="1" baseline="30000" dirty="0">
                <a:solidFill>
                  <a:schemeClr val="accent1"/>
                </a:solidFill>
              </a:rPr>
              <a:t>th</a:t>
            </a:r>
            <a:r>
              <a:rPr lang="en-GB" sz="1600" b="1" dirty="0">
                <a:solidFill>
                  <a:schemeClr val="accent1"/>
                </a:solidFill>
              </a:rPr>
              <a:t> June </a:t>
            </a:r>
            <a:r>
              <a:rPr lang="en-GB" sz="1600" dirty="0"/>
              <a:t>– Acute Assessment Unit ward round:</a:t>
            </a:r>
          </a:p>
          <a:p>
            <a:pPr lvl="1"/>
            <a:r>
              <a:rPr lang="en-GB" dirty="0"/>
              <a:t>Confused </a:t>
            </a:r>
          </a:p>
          <a:p>
            <a:pPr lvl="1"/>
            <a:r>
              <a:rPr lang="en-GB" dirty="0"/>
              <a:t>Slapped consultant on hand when asked about his aggressive behaviour</a:t>
            </a:r>
          </a:p>
          <a:p>
            <a:pPr lvl="1"/>
            <a:r>
              <a:rPr lang="en-GB" dirty="0"/>
              <a:t>When asked about going home or to hospice said it was ‘immaterial’ to him</a:t>
            </a:r>
          </a:p>
          <a:p>
            <a:pPr marL="57150" indent="0">
              <a:buNone/>
            </a:pPr>
            <a:r>
              <a:rPr lang="en-GB" sz="1600" dirty="0"/>
              <a:t>Palliative Care review, unable to assess fully: </a:t>
            </a:r>
          </a:p>
          <a:p>
            <a:pPr lvl="1"/>
            <a:r>
              <a:rPr lang="en-GB" dirty="0"/>
              <a:t>Challenging behaviour, </a:t>
            </a:r>
          </a:p>
          <a:p>
            <a:pPr lvl="1"/>
            <a:r>
              <a:rPr lang="en-GB" dirty="0"/>
              <a:t>Banging on side of bed. </a:t>
            </a:r>
          </a:p>
          <a:p>
            <a:pPr lvl="1"/>
            <a:r>
              <a:rPr lang="en-GB" dirty="0"/>
              <a:t>Referred to Older Adult Psychiatry for help with management. </a:t>
            </a:r>
          </a:p>
          <a:p>
            <a:pPr lvl="1"/>
            <a:r>
              <a:rPr lang="en-GB" dirty="0"/>
              <a:t>Review never occurred.</a:t>
            </a:r>
          </a:p>
          <a:p>
            <a:pPr marL="457200" lvl="1" indent="0">
              <a:buNone/>
            </a:pPr>
            <a:endParaRPr lang="en-GB" dirty="0"/>
          </a:p>
          <a:p>
            <a:pPr lvl="1"/>
            <a:endParaRPr lang="en-GB" dirty="0"/>
          </a:p>
          <a:p>
            <a:endParaRPr lang="en-GB" dirty="0"/>
          </a:p>
          <a:p>
            <a:endParaRPr lang="en-GB" dirty="0"/>
          </a:p>
          <a:p>
            <a:endParaRPr lang="en-GB" dirty="0"/>
          </a:p>
          <a:p>
            <a:endParaRPr lang="en-US" dirty="0"/>
          </a:p>
          <a:p>
            <a:endParaRPr lang="en-US" dirty="0"/>
          </a:p>
        </p:txBody>
      </p:sp>
      <p:sp>
        <p:nvSpPr>
          <p:cNvPr id="7" name="Title 1">
            <a:extLst>
              <a:ext uri="{FF2B5EF4-FFF2-40B4-BE49-F238E27FC236}">
                <a16:creationId xmlns:a16="http://schemas.microsoft.com/office/drawing/2014/main" id="{21A09801-AD51-4D7D-A46C-3DA0E3EB9F5B}"/>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happened next? Hospital Clinician’s story (1)</a:t>
            </a:r>
            <a:endParaRPr lang="en-US" dirty="0">
              <a:solidFill>
                <a:schemeClr val="accent2"/>
              </a:solidFill>
            </a:endParaRPr>
          </a:p>
        </p:txBody>
      </p:sp>
    </p:spTree>
    <p:extLst>
      <p:ext uri="{BB962C8B-B14F-4D97-AF65-F5344CB8AC3E}">
        <p14:creationId xmlns:p14="http://schemas.microsoft.com/office/powerpoint/2010/main" val="3579190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069921" y="1896533"/>
            <a:ext cx="5504921" cy="4388265"/>
          </a:xfrm>
        </p:spPr>
        <p:txBody>
          <a:bodyPr>
            <a:normAutofit fontScale="92500" lnSpcReduction="10000"/>
          </a:bodyPr>
          <a:lstStyle/>
          <a:p>
            <a:pPr marL="0" indent="0">
              <a:buNone/>
            </a:pPr>
            <a:r>
              <a:rPr lang="en-US" b="1" dirty="0">
                <a:solidFill>
                  <a:schemeClr val="accent1"/>
                </a:solidFill>
              </a:rPr>
              <a:t>3</a:t>
            </a:r>
            <a:r>
              <a:rPr lang="en-US" b="1" baseline="30000" dirty="0">
                <a:solidFill>
                  <a:schemeClr val="accent1"/>
                </a:solidFill>
              </a:rPr>
              <a:t>rd</a:t>
            </a:r>
            <a:r>
              <a:rPr lang="en-US" b="1" dirty="0">
                <a:solidFill>
                  <a:schemeClr val="accent1"/>
                </a:solidFill>
              </a:rPr>
              <a:t> July</a:t>
            </a:r>
            <a:r>
              <a:rPr lang="en-GB" b="1" dirty="0">
                <a:solidFill>
                  <a:schemeClr val="accent1"/>
                </a:solidFill>
              </a:rPr>
              <a:t> </a:t>
            </a:r>
            <a:r>
              <a:rPr lang="en-GB" dirty="0"/>
              <a:t>– assessed on ward -</a:t>
            </a:r>
            <a:endParaRPr lang="en-US" dirty="0"/>
          </a:p>
          <a:p>
            <a:pPr lvl="1"/>
            <a:r>
              <a:rPr lang="en-US" dirty="0"/>
              <a:t>Confused, </a:t>
            </a:r>
            <a:endParaRPr lang="en-GB" dirty="0"/>
          </a:p>
          <a:p>
            <a:pPr lvl="1"/>
            <a:r>
              <a:rPr lang="en-US" dirty="0"/>
              <a:t>believing he was in “Mumtaz”</a:t>
            </a:r>
            <a:endParaRPr lang="en-GB" dirty="0"/>
          </a:p>
          <a:p>
            <a:pPr lvl="1"/>
            <a:r>
              <a:rPr lang="en-US" dirty="0"/>
              <a:t>Agitation with personal care.</a:t>
            </a:r>
            <a:endParaRPr lang="en-GB" dirty="0"/>
          </a:p>
          <a:p>
            <a:pPr lvl="1"/>
            <a:r>
              <a:rPr lang="en-US" dirty="0"/>
              <a:t>Therapist</a:t>
            </a:r>
            <a:r>
              <a:rPr lang="en-GB" dirty="0"/>
              <a:t> </a:t>
            </a:r>
            <a:r>
              <a:rPr lang="en-US" dirty="0"/>
              <a:t>attempted </a:t>
            </a:r>
            <a:r>
              <a:rPr lang="en-GB" dirty="0"/>
              <a:t>to </a:t>
            </a:r>
            <a:r>
              <a:rPr lang="en-US" dirty="0"/>
              <a:t>review</a:t>
            </a:r>
            <a:r>
              <a:rPr lang="en-GB" dirty="0"/>
              <a:t>, but Derek </a:t>
            </a:r>
            <a:r>
              <a:rPr lang="en-US" dirty="0"/>
              <a:t>jabbed at her face with fist.</a:t>
            </a:r>
          </a:p>
          <a:p>
            <a:pPr marL="0" indent="0">
              <a:buNone/>
            </a:pPr>
            <a:r>
              <a:rPr lang="en-US" b="1" dirty="0">
                <a:solidFill>
                  <a:schemeClr val="accent1"/>
                </a:solidFill>
              </a:rPr>
              <a:t>5</a:t>
            </a:r>
            <a:r>
              <a:rPr lang="en-US" b="1" baseline="30000" dirty="0">
                <a:solidFill>
                  <a:schemeClr val="accent1"/>
                </a:solidFill>
              </a:rPr>
              <a:t>th</a:t>
            </a:r>
            <a:r>
              <a:rPr lang="en-US" b="1" dirty="0">
                <a:solidFill>
                  <a:schemeClr val="accent1"/>
                </a:solidFill>
              </a:rPr>
              <a:t> July</a:t>
            </a:r>
          </a:p>
          <a:p>
            <a:pPr lvl="1"/>
            <a:r>
              <a:rPr lang="en-US" dirty="0"/>
              <a:t>Agitated while having breakfast</a:t>
            </a:r>
            <a:r>
              <a:rPr lang="en-GB" dirty="0"/>
              <a:t>, </a:t>
            </a:r>
            <a:r>
              <a:rPr lang="en-US" dirty="0"/>
              <a:t>threw porridge across room. </a:t>
            </a:r>
          </a:p>
          <a:p>
            <a:pPr lvl="1"/>
            <a:r>
              <a:rPr lang="en-US" dirty="0"/>
              <a:t>Raised </a:t>
            </a:r>
            <a:r>
              <a:rPr lang="en-GB" dirty="0"/>
              <a:t>White </a:t>
            </a:r>
            <a:r>
              <a:rPr lang="en-US" dirty="0"/>
              <a:t>C</a:t>
            </a:r>
            <a:r>
              <a:rPr lang="en-GB" dirty="0"/>
              <a:t>ell Count,</a:t>
            </a:r>
            <a:r>
              <a:rPr lang="en-US" dirty="0"/>
              <a:t> medic attempted to review,</a:t>
            </a:r>
            <a:r>
              <a:rPr lang="en-GB" dirty="0"/>
              <a:t> </a:t>
            </a:r>
          </a:p>
          <a:p>
            <a:pPr lvl="1"/>
            <a:r>
              <a:rPr lang="en-GB" dirty="0"/>
              <a:t>Derek </a:t>
            </a:r>
            <a:r>
              <a:rPr lang="en-US" dirty="0"/>
              <a:t>snatched stethoscope, </a:t>
            </a:r>
            <a:r>
              <a:rPr lang="en-GB" dirty="0"/>
              <a:t>therefore, </a:t>
            </a:r>
            <a:r>
              <a:rPr lang="en-US" dirty="0"/>
              <a:t>review incomplete</a:t>
            </a:r>
          </a:p>
          <a:p>
            <a:pPr lvl="1"/>
            <a:r>
              <a:rPr lang="en-GB" dirty="0"/>
              <a:t>IV Ceftriaxone started with single, stat dose of Amikacin </a:t>
            </a:r>
            <a:endParaRPr lang="en-US" dirty="0"/>
          </a:p>
          <a:p>
            <a:endParaRPr lang="en-GB" dirty="0"/>
          </a:p>
          <a:p>
            <a:endParaRPr lang="en-US" dirty="0"/>
          </a:p>
        </p:txBody>
      </p:sp>
      <p:sp>
        <p:nvSpPr>
          <p:cNvPr id="4" name="Content Placeholder 3">
            <a:extLst>
              <a:ext uri="{FF2B5EF4-FFF2-40B4-BE49-F238E27FC236}">
                <a16:creationId xmlns:a16="http://schemas.microsoft.com/office/drawing/2014/main" id="{CA0E1E5F-3286-22C6-615D-3E8280EF3DD9}"/>
              </a:ext>
            </a:extLst>
          </p:cNvPr>
          <p:cNvSpPr>
            <a:spLocks noGrp="1"/>
          </p:cNvSpPr>
          <p:nvPr>
            <p:ph sz="half" idx="2"/>
          </p:nvPr>
        </p:nvSpPr>
        <p:spPr>
          <a:xfrm>
            <a:off x="7965147" y="1896533"/>
            <a:ext cx="4313864" cy="3777622"/>
          </a:xfrm>
        </p:spPr>
        <p:txBody>
          <a:bodyPr>
            <a:normAutofit fontScale="92500" lnSpcReduction="10000"/>
          </a:bodyPr>
          <a:lstStyle/>
          <a:p>
            <a:pPr marL="0" indent="0">
              <a:buNone/>
            </a:pPr>
            <a:r>
              <a:rPr lang="en-GB" b="1" dirty="0">
                <a:solidFill>
                  <a:schemeClr val="accent1"/>
                </a:solidFill>
              </a:rPr>
              <a:t> </a:t>
            </a:r>
            <a:r>
              <a:rPr lang="en-US" b="1" dirty="0">
                <a:solidFill>
                  <a:schemeClr val="accent1"/>
                </a:solidFill>
              </a:rPr>
              <a:t>6</a:t>
            </a:r>
            <a:r>
              <a:rPr lang="en-US" b="1" baseline="30000" dirty="0">
                <a:solidFill>
                  <a:schemeClr val="accent1"/>
                </a:solidFill>
              </a:rPr>
              <a:t>th</a:t>
            </a:r>
            <a:r>
              <a:rPr lang="en-US" b="1" dirty="0">
                <a:solidFill>
                  <a:schemeClr val="accent1"/>
                </a:solidFill>
              </a:rPr>
              <a:t> July </a:t>
            </a:r>
          </a:p>
          <a:p>
            <a:pPr lvl="1"/>
            <a:r>
              <a:rPr lang="en-GB" dirty="0"/>
              <a:t>More agitated and unable to maintain conversation.</a:t>
            </a:r>
          </a:p>
          <a:p>
            <a:pPr lvl="1"/>
            <a:r>
              <a:rPr lang="en-GB" dirty="0"/>
              <a:t>Deterioration noted</a:t>
            </a:r>
          </a:p>
          <a:p>
            <a:pPr marL="457200" lvl="1" indent="0">
              <a:buNone/>
            </a:pPr>
            <a:endParaRPr lang="en-GB" dirty="0"/>
          </a:p>
          <a:p>
            <a:pPr marL="457200" lvl="1" indent="0">
              <a:buNone/>
            </a:pPr>
            <a:r>
              <a:rPr lang="en-GB" dirty="0"/>
              <a:t>Family informed he may be too unwell to discharge and may die in hospital.</a:t>
            </a:r>
          </a:p>
          <a:p>
            <a:endParaRPr lang="en-US" dirty="0"/>
          </a:p>
          <a:p>
            <a:endParaRPr lang="en-US" dirty="0"/>
          </a:p>
        </p:txBody>
      </p:sp>
      <p:sp>
        <p:nvSpPr>
          <p:cNvPr id="7" name="Title 1">
            <a:extLst>
              <a:ext uri="{FF2B5EF4-FFF2-40B4-BE49-F238E27FC236}">
                <a16:creationId xmlns:a16="http://schemas.microsoft.com/office/drawing/2014/main" id="{E08E131C-A407-4F43-98FD-D8D8DD73C971}"/>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happened next? Hospital Clinician’s story (2)</a:t>
            </a:r>
            <a:endParaRPr lang="en-US" dirty="0">
              <a:solidFill>
                <a:schemeClr val="accent2"/>
              </a:solidFill>
            </a:endParaRPr>
          </a:p>
        </p:txBody>
      </p:sp>
    </p:spTree>
    <p:extLst>
      <p:ext uri="{BB962C8B-B14F-4D97-AF65-F5344CB8AC3E}">
        <p14:creationId xmlns:p14="http://schemas.microsoft.com/office/powerpoint/2010/main" val="97702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8B11-F30F-08AA-DEFB-A7F02A96CB69}"/>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Introduction to workshop</a:t>
            </a:r>
            <a:br>
              <a:rPr lang="en-GB" dirty="0"/>
            </a:br>
            <a:endParaRPr lang="en-US" dirty="0"/>
          </a:p>
        </p:txBody>
      </p:sp>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p:txBody>
          <a:bodyPr>
            <a:normAutofit fontScale="92500" lnSpcReduction="10000"/>
          </a:bodyPr>
          <a:lstStyle/>
          <a:p>
            <a:pPr marL="0" indent="0">
              <a:buNone/>
            </a:pPr>
            <a:r>
              <a:rPr lang="en-GB" dirty="0"/>
              <a:t>Aim to consider:</a:t>
            </a:r>
          </a:p>
          <a:p>
            <a:r>
              <a:rPr lang="en-GB" dirty="0"/>
              <a:t>The difficulties for family and professional carers, caring for a patient like Mr Derek D</a:t>
            </a:r>
          </a:p>
          <a:p>
            <a:r>
              <a:rPr lang="en-GB" dirty="0"/>
              <a:t>The challenges of multiagency community working</a:t>
            </a:r>
          </a:p>
          <a:p>
            <a:r>
              <a:rPr lang="en-GB" dirty="0"/>
              <a:t>The challenges posed by limited resources</a:t>
            </a:r>
          </a:p>
          <a:p>
            <a:r>
              <a:rPr lang="en-GB" dirty="0"/>
              <a:t>The legal constraints that impact on his care</a:t>
            </a:r>
          </a:p>
          <a:p>
            <a:r>
              <a:rPr lang="en-GB" dirty="0"/>
              <a:t>That there are more questions than answers………..</a:t>
            </a:r>
          </a:p>
          <a:p>
            <a:endParaRPr lang="en-US" dirty="0"/>
          </a:p>
        </p:txBody>
      </p:sp>
      <p:sp>
        <p:nvSpPr>
          <p:cNvPr id="4" name="Content Placeholder 3">
            <a:extLst>
              <a:ext uri="{FF2B5EF4-FFF2-40B4-BE49-F238E27FC236}">
                <a16:creationId xmlns:a16="http://schemas.microsoft.com/office/drawing/2014/main" id="{AA8CDD5B-248B-1773-78C4-80B617ADA22A}"/>
              </a:ext>
            </a:extLst>
          </p:cNvPr>
          <p:cNvSpPr>
            <a:spLocks noGrp="1"/>
          </p:cNvSpPr>
          <p:nvPr>
            <p:ph sz="half" idx="2"/>
          </p:nvPr>
        </p:nvSpPr>
        <p:spPr/>
        <p:txBody>
          <a:bodyPr>
            <a:normAutofit fontScale="92500" lnSpcReduction="10000"/>
          </a:bodyPr>
          <a:lstStyle/>
          <a:p>
            <a:pPr marL="0" indent="0">
              <a:buNone/>
            </a:pPr>
            <a:r>
              <a:rPr lang="en-GB" b="1" dirty="0"/>
              <a:t>Objectives:</a:t>
            </a:r>
          </a:p>
          <a:p>
            <a:r>
              <a:rPr lang="en-GB" dirty="0"/>
              <a:t>Understand complexity of:</a:t>
            </a:r>
          </a:p>
          <a:p>
            <a:pPr lvl="1"/>
            <a:r>
              <a:rPr lang="en-GB" dirty="0"/>
              <a:t>multiagency working with </a:t>
            </a:r>
          </a:p>
          <a:p>
            <a:pPr lvl="1"/>
            <a:r>
              <a:rPr lang="en-GB" dirty="0"/>
              <a:t>limited resources, and </a:t>
            </a:r>
          </a:p>
          <a:p>
            <a:pPr lvl="1"/>
            <a:r>
              <a:rPr lang="en-GB" dirty="0"/>
              <a:t>the Law governing the management of care in this situation.</a:t>
            </a:r>
          </a:p>
          <a:p>
            <a:endParaRPr lang="en-GB" dirty="0"/>
          </a:p>
          <a:p>
            <a:r>
              <a:rPr lang="en-GB" dirty="0"/>
              <a:t>Consider individual and collective solutions to the situation described.</a:t>
            </a:r>
          </a:p>
        </p:txBody>
      </p:sp>
    </p:spTree>
    <p:extLst>
      <p:ext uri="{BB962C8B-B14F-4D97-AF65-F5344CB8AC3E}">
        <p14:creationId xmlns:p14="http://schemas.microsoft.com/office/powerpoint/2010/main" val="2715827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a:xfrm>
            <a:off x="2589212" y="2133600"/>
            <a:ext cx="7965899" cy="4143022"/>
          </a:xfrm>
        </p:spPr>
        <p:txBody>
          <a:bodyPr/>
          <a:lstStyle/>
          <a:p>
            <a:pPr marL="0" indent="0">
              <a:buNone/>
            </a:pPr>
            <a:r>
              <a:rPr lang="en-US" b="1" dirty="0">
                <a:solidFill>
                  <a:schemeClr val="accent1"/>
                </a:solidFill>
              </a:rPr>
              <a:t>8</a:t>
            </a:r>
            <a:r>
              <a:rPr lang="en-US" b="1" baseline="30000" dirty="0">
                <a:solidFill>
                  <a:schemeClr val="accent1"/>
                </a:solidFill>
              </a:rPr>
              <a:t>th</a:t>
            </a:r>
            <a:r>
              <a:rPr lang="en-US" b="1" dirty="0">
                <a:solidFill>
                  <a:schemeClr val="accent1"/>
                </a:solidFill>
              </a:rPr>
              <a:t> July </a:t>
            </a:r>
          </a:p>
          <a:p>
            <a:pPr lvl="1"/>
            <a:r>
              <a:rPr lang="en-GB" dirty="0"/>
              <a:t>Derek alert and responsive first thing in the morning, when early observations done, and managed to drink a glass of water.</a:t>
            </a:r>
          </a:p>
          <a:p>
            <a:pPr marL="457200" lvl="1" indent="0">
              <a:buNone/>
            </a:pPr>
            <a:endParaRPr lang="en-GB" dirty="0"/>
          </a:p>
          <a:p>
            <a:pPr marL="457200" lvl="1" indent="0">
              <a:buNone/>
            </a:pPr>
            <a:r>
              <a:rPr lang="en-GB" dirty="0"/>
              <a:t>However, on return, found to be less responsive with difficulties breathing.</a:t>
            </a:r>
          </a:p>
          <a:p>
            <a:pPr marL="457200" lvl="1" indent="0">
              <a:buNone/>
            </a:pPr>
            <a:endParaRPr lang="en-GB" dirty="0"/>
          </a:p>
          <a:p>
            <a:pPr marL="457200" lvl="1" indent="0" algn="ctr">
              <a:buNone/>
            </a:pPr>
            <a:r>
              <a:rPr lang="en-US" dirty="0"/>
              <a:t>Death Certified 11:14</a:t>
            </a:r>
            <a:r>
              <a:rPr lang="en-GB" dirty="0"/>
              <a:t> </a:t>
            </a:r>
            <a:r>
              <a:rPr lang="en-US" dirty="0"/>
              <a:t>am</a:t>
            </a:r>
          </a:p>
          <a:p>
            <a:endParaRPr lang="en-US" dirty="0"/>
          </a:p>
        </p:txBody>
      </p:sp>
      <p:sp>
        <p:nvSpPr>
          <p:cNvPr id="6" name="Title 1">
            <a:extLst>
              <a:ext uri="{FF2B5EF4-FFF2-40B4-BE49-F238E27FC236}">
                <a16:creationId xmlns:a16="http://schemas.microsoft.com/office/drawing/2014/main" id="{60008DD0-36D2-4059-AF97-667508674F23}"/>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happened next? Hospital Clinician’s story (3)</a:t>
            </a:r>
            <a:endParaRPr lang="en-US" dirty="0">
              <a:solidFill>
                <a:schemeClr val="accent2"/>
              </a:solidFill>
            </a:endParaRPr>
          </a:p>
        </p:txBody>
      </p:sp>
    </p:spTree>
    <p:extLst>
      <p:ext uri="{BB962C8B-B14F-4D97-AF65-F5344CB8AC3E}">
        <p14:creationId xmlns:p14="http://schemas.microsoft.com/office/powerpoint/2010/main" val="3753892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normAutofit/>
          </a:bodyPr>
          <a:lstStyle/>
          <a:p>
            <a:r>
              <a:rPr lang="en-GB" sz="2000" dirty="0"/>
              <a:t>Thank you for your attention and discussion…</a:t>
            </a:r>
          </a:p>
          <a:p>
            <a:endParaRPr lang="en-GB" sz="2000" dirty="0"/>
          </a:p>
          <a:p>
            <a:r>
              <a:rPr lang="en-GB" sz="2000" dirty="0"/>
              <a:t>We will now complete the workshop with a recorded interview with Diana.  She is unfortunately not able to join us today, but wished to contribute to our discussions.</a:t>
            </a:r>
          </a:p>
          <a:p>
            <a:pPr marL="0" indent="0">
              <a:buNone/>
            </a:pPr>
            <a:endParaRPr lang="en-GB" sz="2000" dirty="0"/>
          </a:p>
          <a:p>
            <a:r>
              <a:rPr lang="en-GB" sz="2000" dirty="0"/>
              <a:t>Derek’s care and ‘Assisted Dying’</a:t>
            </a:r>
            <a:endParaRPr lang="en-US" sz="2000" dirty="0"/>
          </a:p>
        </p:txBody>
      </p:sp>
      <p:sp>
        <p:nvSpPr>
          <p:cNvPr id="6" name="Title 1">
            <a:extLst>
              <a:ext uri="{FF2B5EF4-FFF2-40B4-BE49-F238E27FC236}">
                <a16:creationId xmlns:a16="http://schemas.microsoft.com/office/drawing/2014/main" id="{4A49AE74-EE68-4D68-B2E3-4C20B76742AA}"/>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endParaRPr lang="en-US" dirty="0">
              <a:solidFill>
                <a:schemeClr val="accent2"/>
              </a:solidFill>
            </a:endParaRPr>
          </a:p>
        </p:txBody>
      </p:sp>
    </p:spTree>
    <p:extLst>
      <p:ext uri="{BB962C8B-B14F-4D97-AF65-F5344CB8AC3E}">
        <p14:creationId xmlns:p14="http://schemas.microsoft.com/office/powerpoint/2010/main" val="3343060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a:xfrm>
            <a:off x="2589211" y="2133600"/>
            <a:ext cx="9365721" cy="4244622"/>
          </a:xfrm>
        </p:spPr>
        <p:txBody>
          <a:bodyPr/>
          <a:lstStyle/>
          <a:p>
            <a:pPr marL="0" indent="0">
              <a:buNone/>
            </a:pPr>
            <a:endParaRPr lang="en-GB" dirty="0"/>
          </a:p>
          <a:p>
            <a:r>
              <a:rPr lang="en-GB" dirty="0">
                <a:solidFill>
                  <a:schemeClr val="tx1"/>
                </a:solidFill>
                <a:latin typeface="Century Gothic" panose="020B0502020202020204" pitchFamily="34" charset="0"/>
              </a:rPr>
              <a:t>The video </a:t>
            </a:r>
            <a:r>
              <a:rPr lang="en-GB" dirty="0">
                <a:solidFill>
                  <a:schemeClr val="tx1"/>
                </a:solidFill>
                <a:latin typeface="Century Gothic" panose="020B0502020202020204" pitchFamily="34" charset="0"/>
                <a:hlinkClick r:id="rId2"/>
              </a:rPr>
              <a:t>can be found here </a:t>
            </a:r>
            <a:endParaRPr lang="en-GB" dirty="0">
              <a:solidFill>
                <a:schemeClr val="tx1"/>
              </a:solidFill>
              <a:effectLst/>
              <a:latin typeface="Century Gothic" panose="020B0502020202020204" pitchFamily="34" charset="0"/>
            </a:endParaRPr>
          </a:p>
          <a:p>
            <a:pPr marL="0" indent="0">
              <a:buNone/>
            </a:pPr>
            <a:endParaRPr lang="en-GB" dirty="0"/>
          </a:p>
        </p:txBody>
      </p:sp>
      <p:sp>
        <p:nvSpPr>
          <p:cNvPr id="6" name="Title 1">
            <a:extLst>
              <a:ext uri="{FF2B5EF4-FFF2-40B4-BE49-F238E27FC236}">
                <a16:creationId xmlns:a16="http://schemas.microsoft.com/office/drawing/2014/main" id="{04C3551A-E16C-4D5A-9F63-7FA5520F46A0}"/>
              </a:ext>
            </a:extLst>
          </p:cNvPr>
          <p:cNvSpPr>
            <a:spLocks noGrp="1"/>
          </p:cNvSpPr>
          <p:nvPr>
            <p:ph type="title"/>
          </p:nvPr>
        </p:nvSpPr>
        <p:spPr>
          <a:xfrm>
            <a:off x="1682044" y="227311"/>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Widow’s Story</a:t>
            </a:r>
            <a:endParaRPr lang="en-US" dirty="0">
              <a:solidFill>
                <a:schemeClr val="accent2"/>
              </a:solidFill>
            </a:endParaRPr>
          </a:p>
        </p:txBody>
      </p:sp>
    </p:spTree>
    <p:extLst>
      <p:ext uri="{BB962C8B-B14F-4D97-AF65-F5344CB8AC3E}">
        <p14:creationId xmlns:p14="http://schemas.microsoft.com/office/powerpoint/2010/main" val="4182793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002190" y="2126222"/>
            <a:ext cx="4313864" cy="3777622"/>
          </a:xfrm>
        </p:spPr>
        <p:txBody>
          <a:bodyPr>
            <a:normAutofit fontScale="70000" lnSpcReduction="20000"/>
          </a:bodyPr>
          <a:lstStyle/>
          <a:p>
            <a:endParaRPr lang="en-GB" dirty="0"/>
          </a:p>
          <a:p>
            <a:r>
              <a:rPr lang="en-GB" sz="2800" dirty="0">
                <a:solidFill>
                  <a:srgbClr val="0B0C0C"/>
                </a:solidFill>
              </a:rPr>
              <a:t>How can we change what we think and do as individuals?</a:t>
            </a:r>
          </a:p>
          <a:p>
            <a:pPr marL="0" indent="0">
              <a:buNone/>
            </a:pPr>
            <a:endParaRPr lang="en-GB" b="0" i="0" u="none" strike="noStrike" dirty="0">
              <a:solidFill>
                <a:srgbClr val="0B0C0C"/>
              </a:solidFill>
              <a:effectLst/>
              <a:latin typeface="GDS Transport"/>
            </a:endParaRPr>
          </a:p>
          <a:p>
            <a:endParaRPr lang="en-US" dirty="0"/>
          </a:p>
        </p:txBody>
      </p:sp>
      <p:sp>
        <p:nvSpPr>
          <p:cNvPr id="4" name="Content Placeholder 3">
            <a:extLst>
              <a:ext uri="{FF2B5EF4-FFF2-40B4-BE49-F238E27FC236}">
                <a16:creationId xmlns:a16="http://schemas.microsoft.com/office/drawing/2014/main" id="{28A5FEF8-AFAA-6A0C-5E65-AFC4B10F41F0}"/>
              </a:ext>
            </a:extLst>
          </p:cNvPr>
          <p:cNvSpPr>
            <a:spLocks noGrp="1"/>
          </p:cNvSpPr>
          <p:nvPr>
            <p:ph sz="half" idx="2"/>
          </p:nvPr>
        </p:nvSpPr>
        <p:spPr/>
        <p:txBody>
          <a:bodyPr>
            <a:normAutofit fontScale="70000" lnSpcReduction="20000"/>
          </a:bodyPr>
          <a:lstStyle/>
          <a:p>
            <a:endParaRPr lang="en-GB" dirty="0"/>
          </a:p>
          <a:p>
            <a:r>
              <a:rPr lang="en-GB" sz="2400" dirty="0">
                <a:solidFill>
                  <a:srgbClr val="0B0C0C"/>
                </a:solidFill>
              </a:rPr>
              <a:t>How can we change the NHS?</a:t>
            </a:r>
            <a:endParaRPr lang="en-GB" sz="2400" b="1" i="0" u="none" strike="noStrike" dirty="0">
              <a:solidFill>
                <a:srgbClr val="0B0C0C"/>
              </a:solidFill>
              <a:effectLst/>
            </a:endParaRPr>
          </a:p>
          <a:p>
            <a:r>
              <a:rPr lang="en-GB" sz="2400" b="1" i="0" u="none" strike="noStrike" dirty="0">
                <a:solidFill>
                  <a:srgbClr val="0B0C0C"/>
                </a:solidFill>
                <a:effectLst/>
              </a:rPr>
              <a:t>Change NHS survey: tell us what you think (easy read)</a:t>
            </a:r>
          </a:p>
          <a:p>
            <a:pPr lvl="1"/>
            <a:r>
              <a:rPr lang="en-GB" sz="2400" dirty="0">
                <a:solidFill>
                  <a:srgbClr val="0B0C0C"/>
                </a:solidFill>
              </a:rPr>
              <a:t>How can we make the health service better</a:t>
            </a:r>
            <a:endParaRPr lang="en-GB" sz="2400" i="0" u="none" strike="noStrike" dirty="0">
              <a:solidFill>
                <a:srgbClr val="0B0C0C"/>
              </a:solidFill>
              <a:effectLst/>
            </a:endParaRPr>
          </a:p>
          <a:p>
            <a:pPr lvl="1"/>
            <a:r>
              <a:rPr lang="en-GB" sz="2400" b="1" i="0" u="none" strike="noStrike" dirty="0">
                <a:solidFill>
                  <a:srgbClr val="0B0C0C"/>
                </a:solidFill>
                <a:effectLst/>
                <a:hlinkClick r:id="rId2"/>
              </a:rPr>
              <a:t>https://www.gov.uk/government/publications/change-nhs-survey-tell-us-what-you-think-easy-read</a:t>
            </a:r>
            <a:endParaRPr lang="en-GB" sz="2400" b="0" i="0" u="none" strike="noStrike" dirty="0">
              <a:solidFill>
                <a:srgbClr val="0B0C0C"/>
              </a:solidFill>
              <a:effectLst/>
            </a:endParaRPr>
          </a:p>
          <a:p>
            <a:r>
              <a:rPr lang="en-GB" sz="2400" b="1" i="0" u="sng" strike="noStrike" dirty="0">
                <a:solidFill>
                  <a:srgbClr val="4C2C92"/>
                </a:solidFill>
                <a:effectLst/>
                <a:hlinkClick r:id="rId3"/>
              </a:rPr>
              <a:t>Department of Health and Social Care</a:t>
            </a:r>
            <a:endParaRPr lang="en-GB" sz="2400" b="1" i="0" u="sng" strike="noStrike" dirty="0">
              <a:solidFill>
                <a:srgbClr val="4C2C92"/>
              </a:solidFill>
              <a:effectLst/>
            </a:endParaRPr>
          </a:p>
          <a:p>
            <a:pPr marL="800100" lvl="2" indent="0">
              <a:buNone/>
            </a:pPr>
            <a:r>
              <a:rPr lang="en-GB" sz="2400" b="0" i="0" u="none" strike="noStrike" dirty="0">
                <a:solidFill>
                  <a:srgbClr val="0B0C0C"/>
                </a:solidFill>
                <a:effectLst/>
              </a:rPr>
              <a:t>Published 18 November 2024</a:t>
            </a:r>
          </a:p>
          <a:p>
            <a:endParaRPr lang="en-US" dirty="0"/>
          </a:p>
          <a:p>
            <a:endParaRPr lang="en-US" dirty="0"/>
          </a:p>
        </p:txBody>
      </p:sp>
      <p:sp>
        <p:nvSpPr>
          <p:cNvPr id="7" name="Title 1">
            <a:extLst>
              <a:ext uri="{FF2B5EF4-FFF2-40B4-BE49-F238E27FC236}">
                <a16:creationId xmlns:a16="http://schemas.microsoft.com/office/drawing/2014/main" id="{045D9F7B-9135-4B04-BF77-39F475CE4FAC}"/>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can we do?</a:t>
            </a:r>
            <a:endParaRPr lang="en-US" dirty="0">
              <a:solidFill>
                <a:schemeClr val="accent2"/>
              </a:solidFill>
            </a:endParaRPr>
          </a:p>
        </p:txBody>
      </p:sp>
    </p:spTree>
    <p:extLst>
      <p:ext uri="{BB962C8B-B14F-4D97-AF65-F5344CB8AC3E}">
        <p14:creationId xmlns:p14="http://schemas.microsoft.com/office/powerpoint/2010/main" val="298715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lstStyle/>
          <a:p>
            <a:pPr marL="0" indent="0" algn="ctr">
              <a:buNone/>
            </a:pPr>
            <a:endParaRPr lang="en-GB" sz="3600" dirty="0"/>
          </a:p>
          <a:p>
            <a:pPr marL="0" indent="0" algn="ctr">
              <a:buNone/>
            </a:pPr>
            <a:r>
              <a:rPr lang="en-GB" sz="3600" dirty="0"/>
              <a:t>Thank you for your interest, concern and participation </a:t>
            </a:r>
          </a:p>
          <a:p>
            <a:pPr marL="0" indent="0" algn="ctr">
              <a:buNone/>
            </a:pPr>
            <a:endParaRPr lang="en-GB" sz="3600" dirty="0"/>
          </a:p>
          <a:p>
            <a:pPr marL="0" indent="0" algn="ctr">
              <a:buNone/>
            </a:pPr>
            <a:r>
              <a:rPr lang="en-GB" sz="3600" dirty="0"/>
              <a:t>Enjoy the rest of your day!</a:t>
            </a:r>
            <a:endParaRPr lang="en-GB" dirty="0"/>
          </a:p>
        </p:txBody>
      </p:sp>
      <p:sp>
        <p:nvSpPr>
          <p:cNvPr id="6" name="Title 1">
            <a:extLst>
              <a:ext uri="{FF2B5EF4-FFF2-40B4-BE49-F238E27FC236}">
                <a16:creationId xmlns:a16="http://schemas.microsoft.com/office/drawing/2014/main" id="{82236627-45B2-4750-8014-706BEFE71C45}"/>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can we do?</a:t>
            </a:r>
            <a:endParaRPr lang="en-US" dirty="0">
              <a:solidFill>
                <a:schemeClr val="accent2"/>
              </a:solidFill>
            </a:endParaRPr>
          </a:p>
        </p:txBody>
      </p:sp>
    </p:spTree>
    <p:extLst>
      <p:ext uri="{BB962C8B-B14F-4D97-AF65-F5344CB8AC3E}">
        <p14:creationId xmlns:p14="http://schemas.microsoft.com/office/powerpoint/2010/main" val="64058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1E21671-478E-E157-57B2-2F556336FD0B}"/>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endParaRPr lang="en-US" dirty="0">
              <a:solidFill>
                <a:schemeClr val="accent2"/>
              </a:solidFill>
            </a:endParaRPr>
          </a:p>
        </p:txBody>
      </p:sp>
    </p:spTree>
    <p:extLst>
      <p:ext uri="{BB962C8B-B14F-4D97-AF65-F5344CB8AC3E}">
        <p14:creationId xmlns:p14="http://schemas.microsoft.com/office/powerpoint/2010/main" val="3327143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8B11-F30F-08AA-DEFB-A7F02A96CB69}"/>
              </a:ext>
            </a:extLst>
          </p:cNvPr>
          <p:cNvSpPr>
            <a:spLocks noGrp="1"/>
          </p:cNvSpPr>
          <p:nvPr>
            <p:ph type="title"/>
          </p:nvPr>
        </p:nvSpPr>
        <p:spPr/>
        <p:txBody>
          <a:bodyPr>
            <a:normAutofit fontScale="90000"/>
          </a:bodyPr>
          <a:lstStyle/>
          <a:p>
            <a:r>
              <a:rPr lang="en-GB" sz="2400" dirty="0"/>
              <a:t>Containing a community</a:t>
            </a:r>
            <a:r>
              <a:rPr lang="en-GB" sz="3600" dirty="0"/>
              <a:t> </a:t>
            </a:r>
            <a:r>
              <a:rPr lang="en-GB" sz="2400" dirty="0"/>
              <a:t>crisis:</a:t>
            </a:r>
            <a:r>
              <a:rPr lang="en-GB" dirty="0"/>
              <a:t> </a:t>
            </a:r>
            <a:r>
              <a:rPr lang="en-GB" sz="2400" dirty="0"/>
              <a:t>an</a:t>
            </a:r>
            <a:r>
              <a:rPr lang="en-GB" sz="3600" dirty="0"/>
              <a:t> </a:t>
            </a:r>
            <a:r>
              <a:rPr lang="en-GB" sz="2400" dirty="0"/>
              <a:t>end</a:t>
            </a:r>
            <a:r>
              <a:rPr lang="en-GB" sz="3600" dirty="0"/>
              <a:t> </a:t>
            </a:r>
            <a:r>
              <a:rPr lang="en-GB" sz="2400" dirty="0"/>
              <a:t>of</a:t>
            </a:r>
            <a:r>
              <a:rPr lang="en-GB" sz="3600" dirty="0"/>
              <a:t> </a:t>
            </a:r>
            <a:r>
              <a:rPr lang="en-GB" sz="2400" dirty="0"/>
              <a:t>life</a:t>
            </a:r>
            <a:r>
              <a:rPr lang="en-GB" sz="3600" dirty="0"/>
              <a:t> </a:t>
            </a:r>
            <a:r>
              <a:rPr lang="en-GB" sz="2400" dirty="0"/>
              <a:t>perspective –</a:t>
            </a:r>
            <a:br>
              <a:rPr lang="en-GB" sz="2400" dirty="0"/>
            </a:br>
            <a:r>
              <a:rPr lang="en-GB" sz="2400" dirty="0"/>
              <a:t>LAS call prioritisation</a:t>
            </a:r>
            <a:br>
              <a:rPr lang="en-GB" dirty="0"/>
            </a:br>
            <a:endParaRPr lang="en-US" dirty="0"/>
          </a:p>
        </p:txBody>
      </p:sp>
      <p:pic>
        <p:nvPicPr>
          <p:cNvPr id="5" name="Content Placeholder 5">
            <a:extLst>
              <a:ext uri="{FF2B5EF4-FFF2-40B4-BE49-F238E27FC236}">
                <a16:creationId xmlns:a16="http://schemas.microsoft.com/office/drawing/2014/main" id="{D17103AD-197D-A9E7-0CC1-5629A3815353}"/>
              </a:ext>
            </a:extLst>
          </p:cNvPr>
          <p:cNvPicPr>
            <a:picLocks noGrp="1" noChangeAspect="1"/>
          </p:cNvPicPr>
          <p:nvPr>
            <p:ph idx="1"/>
          </p:nvPr>
        </p:nvPicPr>
        <p:blipFill>
          <a:blip r:embed="rId2"/>
          <a:stretch>
            <a:fillRect/>
          </a:stretch>
        </p:blipFill>
        <p:spPr>
          <a:xfrm>
            <a:off x="2751668" y="1714500"/>
            <a:ext cx="7387166" cy="4921250"/>
          </a:xfrm>
          <a:prstGeom prst="rect">
            <a:avLst/>
          </a:prstGeom>
        </p:spPr>
      </p:pic>
    </p:spTree>
    <p:extLst>
      <p:ext uri="{BB962C8B-B14F-4D97-AF65-F5344CB8AC3E}">
        <p14:creationId xmlns:p14="http://schemas.microsoft.com/office/powerpoint/2010/main" val="4030109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lstStyle/>
          <a:p>
            <a:r>
              <a:rPr lang="en-GB" dirty="0"/>
              <a:t>The Mental Health Act (1983)</a:t>
            </a:r>
          </a:p>
          <a:p>
            <a:pPr marL="0" indent="0">
              <a:buNone/>
            </a:pPr>
            <a:endParaRPr lang="en-GB" dirty="0"/>
          </a:p>
          <a:p>
            <a:r>
              <a:rPr lang="en-GB" dirty="0"/>
              <a:t>The Mental Capacity Act (MCA) 2005</a:t>
            </a:r>
          </a:p>
          <a:p>
            <a:pPr marL="0" indent="0">
              <a:buNone/>
            </a:pPr>
            <a:endParaRPr lang="en-GB" dirty="0"/>
          </a:p>
          <a:p>
            <a:r>
              <a:rPr lang="en-GB" dirty="0">
                <a:hlinkClick r:id="rId2"/>
              </a:rPr>
              <a:t>https://ghc.nhs.uk/wp-content/uploads/Code-of-Practice-Easy-Read.pdf</a:t>
            </a:r>
            <a:endParaRPr lang="en-GB" dirty="0"/>
          </a:p>
          <a:p>
            <a:endParaRPr lang="en-GB" dirty="0"/>
          </a:p>
          <a:p>
            <a:endParaRPr lang="en-US" dirty="0"/>
          </a:p>
        </p:txBody>
      </p:sp>
      <p:sp>
        <p:nvSpPr>
          <p:cNvPr id="6" name="Title 1">
            <a:extLst>
              <a:ext uri="{FF2B5EF4-FFF2-40B4-BE49-F238E27FC236}">
                <a16:creationId xmlns:a16="http://schemas.microsoft.com/office/drawing/2014/main" id="{250F5AFA-3558-984B-E22A-98D21FB84BFB}"/>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can we do?</a:t>
            </a:r>
            <a:endParaRPr lang="en-US" dirty="0">
              <a:solidFill>
                <a:schemeClr val="accent2"/>
              </a:solidFill>
            </a:endParaRPr>
          </a:p>
        </p:txBody>
      </p:sp>
    </p:spTree>
    <p:extLst>
      <p:ext uri="{BB962C8B-B14F-4D97-AF65-F5344CB8AC3E}">
        <p14:creationId xmlns:p14="http://schemas.microsoft.com/office/powerpoint/2010/main" val="415347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561069" y="1769855"/>
            <a:ext cx="4313864" cy="4724400"/>
          </a:xfrm>
        </p:spPr>
        <p:txBody>
          <a:bodyPr>
            <a:noAutofit/>
          </a:bodyPr>
          <a:lstStyle/>
          <a:p>
            <a:pPr marL="0" indent="0">
              <a:buNone/>
            </a:pPr>
            <a:r>
              <a:rPr lang="en-GB" sz="1600" dirty="0"/>
              <a:t>The MCA empowers individuals to make their own decisions where possible and protects the rights of those who lack capacity. </a:t>
            </a:r>
          </a:p>
          <a:p>
            <a:r>
              <a:rPr lang="en-GB" sz="1600" dirty="0"/>
              <a:t>Where an individual lacks capacity to make a specific decision at a particular time, the MCA provides a legal framework for others to act and make that decision on their behalf, in their best interests. </a:t>
            </a:r>
          </a:p>
          <a:p>
            <a:r>
              <a:rPr lang="en-GB" sz="1600" dirty="0"/>
              <a:t>This includes decisions about their care and/or treatment</a:t>
            </a:r>
          </a:p>
          <a:p>
            <a:pPr marL="0" indent="0">
              <a:buNone/>
            </a:pPr>
            <a:r>
              <a:rPr lang="en-GB" sz="1600" dirty="0"/>
              <a:t>The MCA has five Key Principles which emphasise the fundamental concepts and core values of the Act. These must be considered and applied when you are working with, or providing care or treatment for, people who lack capacity.</a:t>
            </a:r>
          </a:p>
          <a:p>
            <a:pPr marL="0" indent="0">
              <a:buNone/>
            </a:pPr>
            <a:br>
              <a:rPr lang="en-GB" dirty="0"/>
            </a:br>
            <a:endParaRPr lang="en-GB" dirty="0"/>
          </a:p>
          <a:p>
            <a:endParaRPr lang="en-US" dirty="0"/>
          </a:p>
        </p:txBody>
      </p:sp>
      <p:sp>
        <p:nvSpPr>
          <p:cNvPr id="4" name="Content Placeholder 3">
            <a:extLst>
              <a:ext uri="{FF2B5EF4-FFF2-40B4-BE49-F238E27FC236}">
                <a16:creationId xmlns:a16="http://schemas.microsoft.com/office/drawing/2014/main" id="{E8F4FF24-4605-B17B-FC47-481A3152F735}"/>
              </a:ext>
            </a:extLst>
          </p:cNvPr>
          <p:cNvSpPr>
            <a:spLocks noGrp="1"/>
          </p:cNvSpPr>
          <p:nvPr>
            <p:ph sz="half" idx="2"/>
          </p:nvPr>
        </p:nvSpPr>
        <p:spPr>
          <a:xfrm>
            <a:off x="7445856" y="1769855"/>
            <a:ext cx="4313864" cy="4860833"/>
          </a:xfrm>
          <a:solidFill>
            <a:schemeClr val="accent6"/>
          </a:solidFill>
        </p:spPr>
        <p:txBody>
          <a:bodyPr>
            <a:normAutofit fontScale="25000" lnSpcReduction="20000"/>
          </a:bodyPr>
          <a:lstStyle/>
          <a:p>
            <a:pPr marL="0" indent="0" algn="ctr">
              <a:buNone/>
            </a:pPr>
            <a:endParaRPr lang="en-GB" sz="4400" b="1" dirty="0">
              <a:solidFill>
                <a:schemeClr val="bg1"/>
              </a:solidFill>
            </a:endParaRPr>
          </a:p>
          <a:p>
            <a:pPr marL="0" indent="0" algn="ctr">
              <a:buNone/>
            </a:pPr>
            <a:r>
              <a:rPr lang="en-GB" sz="7200" b="1" dirty="0">
                <a:solidFill>
                  <a:schemeClr val="bg1"/>
                </a:solidFill>
              </a:rPr>
              <a:t>MCA: Five Key Principles:</a:t>
            </a:r>
          </a:p>
          <a:p>
            <a:pPr marL="0" indent="0">
              <a:buNone/>
            </a:pPr>
            <a:endParaRPr lang="en-GB" sz="2800" b="1" dirty="0">
              <a:solidFill>
                <a:schemeClr val="bg1"/>
              </a:solidFill>
            </a:endParaRPr>
          </a:p>
          <a:p>
            <a:pPr>
              <a:buFont typeface="+mj-lt"/>
              <a:buAutoNum type="arabicPeriod"/>
            </a:pPr>
            <a:r>
              <a:rPr lang="en-GB" sz="6000" dirty="0">
                <a:solidFill>
                  <a:schemeClr val="bg1"/>
                </a:solidFill>
              </a:rPr>
              <a:t>Every person must be assumed to have capacity unless it is proved otherwise.</a:t>
            </a:r>
          </a:p>
          <a:p>
            <a:pPr>
              <a:buFont typeface="+mj-lt"/>
              <a:buAutoNum type="arabicPeriod"/>
            </a:pPr>
            <a:r>
              <a:rPr lang="en-GB" sz="6000" dirty="0">
                <a:solidFill>
                  <a:schemeClr val="bg1"/>
                </a:solidFill>
              </a:rPr>
              <a:t>People must be supported as much as possible to make a decision before anyone concludes that they cannot make their own decision.</a:t>
            </a:r>
          </a:p>
          <a:p>
            <a:pPr>
              <a:buFont typeface="+mj-lt"/>
              <a:buAutoNum type="arabicPeriod"/>
            </a:pPr>
            <a:r>
              <a:rPr lang="en-GB" sz="6000" dirty="0">
                <a:solidFill>
                  <a:schemeClr val="bg1"/>
                </a:solidFill>
              </a:rPr>
              <a:t>A person should not be considered as unable to make a decision solely because they make an unwise decision.</a:t>
            </a:r>
          </a:p>
          <a:p>
            <a:pPr>
              <a:buFont typeface="+mj-lt"/>
              <a:buAutoNum type="arabicPeriod"/>
            </a:pPr>
            <a:r>
              <a:rPr lang="en-GB" sz="6000" dirty="0">
                <a:solidFill>
                  <a:schemeClr val="bg1"/>
                </a:solidFill>
              </a:rPr>
              <a:t>Any act done, or decision made, on behalf of someone who lacks capacity must be done, or made, in their best interests.</a:t>
            </a:r>
          </a:p>
          <a:p>
            <a:pPr>
              <a:buFont typeface="+mj-lt"/>
              <a:buAutoNum type="arabicPeriod"/>
            </a:pPr>
            <a:r>
              <a:rPr lang="en-GB" sz="6000" dirty="0">
                <a:solidFill>
                  <a:schemeClr val="bg1"/>
                </a:solidFill>
              </a:rPr>
              <a:t>Before making a decision, or acting on behalf of someone who lacks capacity, a decision maker 	must consider if the outcome could be achieved effectively in a less restrictive manner.</a:t>
            </a:r>
          </a:p>
          <a:p>
            <a:pPr marL="0" indent="0">
              <a:buNone/>
            </a:pPr>
            <a:endParaRPr lang="en-US" sz="5600" dirty="0">
              <a:solidFill>
                <a:schemeClr val="bg1"/>
              </a:solidFill>
            </a:endParaRPr>
          </a:p>
          <a:p>
            <a:pPr marL="0" indent="0">
              <a:buNone/>
            </a:pPr>
            <a:endParaRPr lang="en-GB" dirty="0"/>
          </a:p>
          <a:p>
            <a:endParaRPr lang="en-US" dirty="0"/>
          </a:p>
          <a:p>
            <a:endParaRPr lang="en-US" dirty="0"/>
          </a:p>
        </p:txBody>
      </p:sp>
      <p:sp>
        <p:nvSpPr>
          <p:cNvPr id="7" name="Title 1">
            <a:extLst>
              <a:ext uri="{FF2B5EF4-FFF2-40B4-BE49-F238E27FC236}">
                <a16:creationId xmlns:a16="http://schemas.microsoft.com/office/drawing/2014/main" id="{60554D9B-287F-2D98-FDFD-D15ECABA3C9A}"/>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Mental Capacity Act (2005)</a:t>
            </a:r>
            <a:endParaRPr lang="en-US" dirty="0">
              <a:solidFill>
                <a:schemeClr val="accent2"/>
              </a:solidFill>
            </a:endParaRPr>
          </a:p>
        </p:txBody>
      </p:sp>
    </p:spTree>
    <p:extLst>
      <p:ext uri="{BB962C8B-B14F-4D97-AF65-F5344CB8AC3E}">
        <p14:creationId xmlns:p14="http://schemas.microsoft.com/office/powerpoint/2010/main" val="3894358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lstStyle/>
          <a:p>
            <a:r>
              <a:rPr lang="en-GB" dirty="0"/>
              <a:t>The law surrounding restraint is complex. It requires that any kind of restraint carried out is within a legal framework. </a:t>
            </a:r>
          </a:p>
          <a:p>
            <a:r>
              <a:rPr lang="en-GB" dirty="0"/>
              <a:t>Mental Capacity Act (2005) and its amendments. Section 6(4) of the Act states that someone is using restraint if they; </a:t>
            </a:r>
          </a:p>
          <a:p>
            <a:r>
              <a:rPr lang="en-GB" dirty="0"/>
              <a:t>Use force, or threaten to use force, to secure the doing of an act which the person resists, or</a:t>
            </a:r>
          </a:p>
          <a:p>
            <a:r>
              <a:rPr lang="en-GB" dirty="0"/>
              <a:t>To restrict a person’s liberty of movement, whether they are resisting or not.</a:t>
            </a:r>
          </a:p>
          <a:p>
            <a:r>
              <a:rPr lang="en-GB" dirty="0"/>
              <a:t>The main types of restraint are: physical, chemical, and environmental. </a:t>
            </a:r>
          </a:p>
          <a:p>
            <a:pPr marL="0" indent="0">
              <a:buNone/>
            </a:pPr>
            <a:endParaRPr lang="en-GB" dirty="0"/>
          </a:p>
          <a:p>
            <a:endParaRPr lang="en-GB" dirty="0"/>
          </a:p>
          <a:p>
            <a:endParaRPr lang="en-US" dirty="0"/>
          </a:p>
        </p:txBody>
      </p:sp>
      <p:sp>
        <p:nvSpPr>
          <p:cNvPr id="6" name="Title 1">
            <a:extLst>
              <a:ext uri="{FF2B5EF4-FFF2-40B4-BE49-F238E27FC236}">
                <a16:creationId xmlns:a16="http://schemas.microsoft.com/office/drawing/2014/main" id="{60A547CF-2823-8E57-D724-F14DC21E599A}"/>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Use of Restraint (1) </a:t>
            </a:r>
            <a:endParaRPr lang="en-US" dirty="0">
              <a:solidFill>
                <a:schemeClr val="accent2"/>
              </a:solidFill>
            </a:endParaRPr>
          </a:p>
        </p:txBody>
      </p:sp>
    </p:spTree>
    <p:extLst>
      <p:ext uri="{BB962C8B-B14F-4D97-AF65-F5344CB8AC3E}">
        <p14:creationId xmlns:p14="http://schemas.microsoft.com/office/powerpoint/2010/main" val="23632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FC7E22-31F7-1AEA-F23A-6A1B986F241A}"/>
              </a:ext>
            </a:extLst>
          </p:cNvPr>
          <p:cNvSpPr>
            <a:spLocks noGrp="1"/>
          </p:cNvSpPr>
          <p:nvPr>
            <p:ph idx="1"/>
          </p:nvPr>
        </p:nvSpPr>
        <p:spPr>
          <a:xfrm>
            <a:off x="2589212" y="2456268"/>
            <a:ext cx="8915400" cy="3777622"/>
          </a:xfrm>
        </p:spPr>
        <p:txBody>
          <a:bodyPr>
            <a:normAutofit/>
          </a:bodyPr>
          <a:lstStyle/>
          <a:p>
            <a:pPr marL="0" indent="0">
              <a:buNone/>
            </a:pPr>
            <a:r>
              <a:rPr lang="en-GB" dirty="0"/>
              <a:t>Workshop leads - </a:t>
            </a:r>
          </a:p>
          <a:p>
            <a:pPr marL="0" indent="0">
              <a:buNone/>
            </a:pPr>
            <a:endParaRPr lang="en-GB" dirty="0"/>
          </a:p>
          <a:p>
            <a:r>
              <a:rPr lang="en-GB" b="1" dirty="0"/>
              <a:t>Jodie Grace </a:t>
            </a:r>
            <a:r>
              <a:rPr lang="en-GB" dirty="0"/>
              <a:t>- Macmillan Paramedic Associate</a:t>
            </a:r>
          </a:p>
          <a:p>
            <a:pPr marL="0" indent="0">
              <a:buNone/>
            </a:pPr>
            <a:endParaRPr lang="en-GB" dirty="0"/>
          </a:p>
          <a:p>
            <a:r>
              <a:rPr lang="en-GB" b="1" dirty="0"/>
              <a:t>Britain Baker </a:t>
            </a:r>
            <a:r>
              <a:rPr lang="en-GB" dirty="0"/>
              <a:t>– ST4 Trainee Psychiatrist</a:t>
            </a:r>
          </a:p>
          <a:p>
            <a:pPr marL="0" indent="0">
              <a:buNone/>
            </a:pPr>
            <a:endParaRPr lang="en-GB" dirty="0"/>
          </a:p>
          <a:p>
            <a:r>
              <a:rPr lang="en-GB" b="1" dirty="0"/>
              <a:t>Matt James </a:t>
            </a:r>
            <a:r>
              <a:rPr lang="en-GB" dirty="0"/>
              <a:t>– Associate Professor, Bioethics &amp; Medical Law</a:t>
            </a:r>
          </a:p>
          <a:p>
            <a:pPr marL="0" indent="0">
              <a:buNone/>
            </a:pPr>
            <a:endParaRPr lang="en-GB" dirty="0"/>
          </a:p>
          <a:p>
            <a:r>
              <a:rPr lang="en-GB" b="1" dirty="0"/>
              <a:t>Siân Davies </a:t>
            </a:r>
            <a:r>
              <a:rPr lang="en-GB" dirty="0"/>
              <a:t>– Associate Specialist in Palliative Medicine</a:t>
            </a:r>
          </a:p>
        </p:txBody>
      </p:sp>
      <p:sp>
        <p:nvSpPr>
          <p:cNvPr id="6" name="Title 1">
            <a:extLst>
              <a:ext uri="{FF2B5EF4-FFF2-40B4-BE49-F238E27FC236}">
                <a16:creationId xmlns:a16="http://schemas.microsoft.com/office/drawing/2014/main" id="{397B3580-ED7A-4050-ABAB-22BE235F9155}"/>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Introduction to workshop</a:t>
            </a:r>
            <a:br>
              <a:rPr lang="en-GB" dirty="0"/>
            </a:br>
            <a:endParaRPr lang="en-US" dirty="0"/>
          </a:p>
        </p:txBody>
      </p:sp>
    </p:spTree>
    <p:extLst>
      <p:ext uri="{BB962C8B-B14F-4D97-AF65-F5344CB8AC3E}">
        <p14:creationId xmlns:p14="http://schemas.microsoft.com/office/powerpoint/2010/main" val="3780253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normAutofit fontScale="92500" lnSpcReduction="10000"/>
          </a:bodyPr>
          <a:lstStyle/>
          <a:p>
            <a:r>
              <a:rPr lang="en-GB" dirty="0"/>
              <a:t>There must be legal power authorising the use of restraint. For example: using section 6 of the MCA 2005 provides lawful authority for restraint to be used (a) on a person who lacks capacity, where (b) it is reasonably believed to be necessary and proportionate to protect them from harm </a:t>
            </a:r>
          </a:p>
          <a:p>
            <a:r>
              <a:rPr lang="en-GB" dirty="0"/>
              <a:t>This power must be legitimate and fall within one of 5 grounds. The majority of cases of restraint in the ambulance setting will fall under for the protection of health or morals</a:t>
            </a:r>
          </a:p>
          <a:p>
            <a:r>
              <a:rPr lang="en-GB" dirty="0"/>
              <a:t>The power used must be appropriate for the aim </a:t>
            </a:r>
          </a:p>
          <a:p>
            <a:r>
              <a:rPr lang="en-GB" dirty="0"/>
              <a:t>There must be a rational connection between the method of restraint used and the aim</a:t>
            </a:r>
          </a:p>
          <a:p>
            <a:r>
              <a:rPr lang="en-GB" dirty="0"/>
              <a:t>The means of restraint and the duration it is applied must be necessary, and no more than necessary, to accomplish the aim</a:t>
            </a:r>
          </a:p>
          <a:p>
            <a:r>
              <a:rPr lang="en-GB" dirty="0"/>
              <a:t>The end must justify the means</a:t>
            </a:r>
          </a:p>
          <a:p>
            <a:endParaRPr lang="en-US" dirty="0"/>
          </a:p>
        </p:txBody>
      </p:sp>
      <p:sp>
        <p:nvSpPr>
          <p:cNvPr id="6" name="Title 1">
            <a:extLst>
              <a:ext uri="{FF2B5EF4-FFF2-40B4-BE49-F238E27FC236}">
                <a16:creationId xmlns:a16="http://schemas.microsoft.com/office/drawing/2014/main" id="{BC775CFF-C7DE-9484-3038-CE03202C83FF}"/>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Use of Restraint (2) </a:t>
            </a:r>
            <a:endParaRPr lang="en-US" dirty="0">
              <a:solidFill>
                <a:schemeClr val="accent2"/>
              </a:solidFill>
            </a:endParaRPr>
          </a:p>
        </p:txBody>
      </p:sp>
    </p:spTree>
    <p:extLst>
      <p:ext uri="{BB962C8B-B14F-4D97-AF65-F5344CB8AC3E}">
        <p14:creationId xmlns:p14="http://schemas.microsoft.com/office/powerpoint/2010/main" val="3538778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420769" y="1906532"/>
            <a:ext cx="4313864" cy="4327358"/>
          </a:xfrm>
        </p:spPr>
        <p:txBody>
          <a:bodyPr>
            <a:normAutofit fontScale="25000" lnSpcReduction="20000"/>
          </a:bodyPr>
          <a:lstStyle/>
          <a:p>
            <a:pPr marL="0" indent="0">
              <a:buNone/>
            </a:pPr>
            <a:r>
              <a:rPr lang="en-GB" sz="5500" dirty="0"/>
              <a:t>The MHA is a law in England and Wales that allows people to be detained in a hospital against their will for assessment or treatment</a:t>
            </a:r>
            <a:endParaRPr lang="en-US" sz="5500" dirty="0"/>
          </a:p>
          <a:p>
            <a:r>
              <a:rPr lang="en-US" sz="5500" b="1" dirty="0"/>
              <a:t>Section 2:</a:t>
            </a:r>
          </a:p>
          <a:p>
            <a:pPr lvl="1"/>
            <a:r>
              <a:rPr lang="en-US" sz="5500" dirty="0"/>
              <a:t>Assessment and treatment of </a:t>
            </a:r>
            <a:r>
              <a:rPr lang="en-US" sz="5500" b="1" u="sng" dirty="0"/>
              <a:t>mental disorder</a:t>
            </a:r>
            <a:r>
              <a:rPr lang="en-US" sz="5500" dirty="0"/>
              <a:t> </a:t>
            </a:r>
            <a:endParaRPr lang="en-US" sz="5500" b="1" u="sng" dirty="0"/>
          </a:p>
          <a:p>
            <a:pPr lvl="1"/>
            <a:r>
              <a:rPr lang="en-GB" sz="5500" dirty="0">
                <a:solidFill>
                  <a:srgbClr val="202122"/>
                </a:solidFill>
                <a:cs typeface="Arial" panose="020B0604020202020204" pitchFamily="34" charset="0"/>
              </a:rPr>
              <a:t>T</a:t>
            </a:r>
            <a:r>
              <a:rPr lang="en-GB" sz="5500" b="0" i="0" dirty="0">
                <a:solidFill>
                  <a:srgbClr val="202122"/>
                </a:solidFill>
                <a:effectLst/>
                <a:cs typeface="Arial" panose="020B0604020202020204" pitchFamily="34" charset="0"/>
              </a:rPr>
              <a:t>o be detained in hospital in the interest of the patient's own health or safety, or for the protection of others</a:t>
            </a:r>
          </a:p>
          <a:p>
            <a:pPr lvl="1"/>
            <a:r>
              <a:rPr lang="en-US" sz="5500" dirty="0">
                <a:cs typeface="Arial" panose="020B0604020202020204" pitchFamily="34" charset="0"/>
              </a:rPr>
              <a:t>Two doctors (one must be s12 approved) and </a:t>
            </a:r>
            <a:r>
              <a:rPr lang="en-GB" sz="5500" dirty="0">
                <a:cs typeface="Arial" panose="020B0604020202020204" pitchFamily="34" charset="0"/>
              </a:rPr>
              <a:t>Approved</a:t>
            </a:r>
            <a:r>
              <a:rPr lang="en-US" sz="5500" dirty="0">
                <a:cs typeface="Arial" panose="020B0604020202020204" pitchFamily="34" charset="0"/>
              </a:rPr>
              <a:t> </a:t>
            </a:r>
            <a:r>
              <a:rPr lang="en-GB" sz="5500" dirty="0">
                <a:cs typeface="Arial" panose="020B0604020202020204" pitchFamily="34" charset="0"/>
              </a:rPr>
              <a:t>Mental Health Professional </a:t>
            </a:r>
            <a:r>
              <a:rPr lang="en-US" sz="5500" dirty="0">
                <a:cs typeface="Arial" panose="020B0604020202020204" pitchFamily="34" charset="0"/>
              </a:rPr>
              <a:t>(AMHP)</a:t>
            </a:r>
          </a:p>
          <a:p>
            <a:pPr lvl="1"/>
            <a:r>
              <a:rPr lang="en-US" sz="5500" dirty="0">
                <a:cs typeface="Arial" panose="020B0604020202020204" pitchFamily="34" charset="0"/>
              </a:rPr>
              <a:t>28 days</a:t>
            </a:r>
          </a:p>
          <a:p>
            <a:r>
              <a:rPr lang="en-US" sz="5500" b="1" dirty="0"/>
              <a:t>Section 3:</a:t>
            </a:r>
          </a:p>
          <a:p>
            <a:pPr lvl="1"/>
            <a:r>
              <a:rPr lang="en-US" sz="5500" dirty="0"/>
              <a:t>As above, usually </a:t>
            </a:r>
          </a:p>
          <a:p>
            <a:pPr lvl="1"/>
            <a:r>
              <a:rPr lang="en-US" sz="5500" dirty="0"/>
              <a:t>6 months</a:t>
            </a:r>
          </a:p>
          <a:p>
            <a:endParaRPr lang="en-US" dirty="0"/>
          </a:p>
        </p:txBody>
      </p:sp>
      <p:sp>
        <p:nvSpPr>
          <p:cNvPr id="4" name="Content Placeholder 3">
            <a:extLst>
              <a:ext uri="{FF2B5EF4-FFF2-40B4-BE49-F238E27FC236}">
                <a16:creationId xmlns:a16="http://schemas.microsoft.com/office/drawing/2014/main" id="{6A10B7F8-BFCE-2845-D0EA-87E57B486E26}"/>
              </a:ext>
            </a:extLst>
          </p:cNvPr>
          <p:cNvSpPr>
            <a:spLocks noGrp="1"/>
          </p:cNvSpPr>
          <p:nvPr>
            <p:ph sz="half" idx="2"/>
          </p:nvPr>
        </p:nvSpPr>
        <p:spPr>
          <a:xfrm>
            <a:off x="7154597" y="1760620"/>
            <a:ext cx="4888958" cy="5097380"/>
          </a:xfrm>
        </p:spPr>
        <p:txBody>
          <a:bodyPr>
            <a:normAutofit fontScale="25000" lnSpcReduction="20000"/>
          </a:bodyPr>
          <a:lstStyle/>
          <a:p>
            <a:pPr marL="0" indent="0">
              <a:buNone/>
            </a:pPr>
            <a:endParaRPr lang="en-US" sz="5600" dirty="0"/>
          </a:p>
          <a:p>
            <a:r>
              <a:rPr lang="en-US" sz="5600" b="1" dirty="0"/>
              <a:t>Section 135:</a:t>
            </a:r>
          </a:p>
          <a:p>
            <a:pPr lvl="1"/>
            <a:r>
              <a:rPr lang="en-US" sz="5600" dirty="0"/>
              <a:t>Warrant for police to attend assessment</a:t>
            </a:r>
          </a:p>
          <a:p>
            <a:pPr lvl="1"/>
            <a:r>
              <a:rPr lang="en-US" sz="5600" dirty="0"/>
              <a:t>Organised with AMHP and doctors</a:t>
            </a:r>
          </a:p>
          <a:p>
            <a:pPr rtl="0" fontAlgn="base"/>
            <a:r>
              <a:rPr lang="en-GB" sz="5600" b="1" dirty="0">
                <a:effectLst/>
              </a:rPr>
              <a:t>Section 136:</a:t>
            </a:r>
          </a:p>
          <a:p>
            <a:pPr lvl="1"/>
            <a:r>
              <a:rPr lang="en-GB" sz="5600" dirty="0">
                <a:effectLst/>
              </a:rPr>
              <a:t>Power for police to remove someone from public place to place of safety</a:t>
            </a:r>
          </a:p>
          <a:p>
            <a:pPr lvl="1"/>
            <a:r>
              <a:rPr lang="en-GB" sz="5600" dirty="0">
                <a:effectLst/>
              </a:rPr>
              <a:t>If they appear to be suffering from a mental disorder</a:t>
            </a:r>
            <a:endParaRPr lang="en-US" sz="5600" dirty="0"/>
          </a:p>
          <a:p>
            <a:r>
              <a:rPr lang="en-US" sz="5600" b="1" dirty="0"/>
              <a:t>Section 5(2):</a:t>
            </a:r>
          </a:p>
          <a:p>
            <a:pPr lvl="1"/>
            <a:r>
              <a:rPr lang="en-US" sz="5600" dirty="0"/>
              <a:t>Doctors holding power</a:t>
            </a:r>
            <a:r>
              <a:rPr lang="en-GB" sz="5600" dirty="0"/>
              <a:t> in hospital </a:t>
            </a:r>
          </a:p>
          <a:p>
            <a:pPr lvl="1"/>
            <a:r>
              <a:rPr lang="en-US" sz="5600" dirty="0"/>
              <a:t>Up to 72 hours</a:t>
            </a:r>
          </a:p>
          <a:p>
            <a:r>
              <a:rPr lang="en-US" sz="5600" b="1" dirty="0"/>
              <a:t>Section 5(4): </a:t>
            </a:r>
          </a:p>
          <a:p>
            <a:pPr lvl="1"/>
            <a:r>
              <a:rPr lang="en-US" sz="5600" dirty="0"/>
              <a:t>Nurses holding power in hospital</a:t>
            </a:r>
          </a:p>
          <a:p>
            <a:pPr lvl="1"/>
            <a:r>
              <a:rPr lang="en-US" sz="5600" dirty="0"/>
              <a:t>Up to 6 hours</a:t>
            </a:r>
            <a:endParaRPr lang="en-GB" sz="5600" dirty="0"/>
          </a:p>
          <a:p>
            <a:pPr lvl="1"/>
            <a:r>
              <a:rPr lang="en-US" sz="5600" dirty="0"/>
              <a:t>https://www.nhs.uk/mental-health/social-care-and-your-rights/mental-health-and-the-law/mental-health-act-easy-read/</a:t>
            </a:r>
          </a:p>
          <a:p>
            <a:endParaRPr lang="en-US" dirty="0"/>
          </a:p>
        </p:txBody>
      </p:sp>
      <p:sp>
        <p:nvSpPr>
          <p:cNvPr id="7" name="Title 1">
            <a:extLst>
              <a:ext uri="{FF2B5EF4-FFF2-40B4-BE49-F238E27FC236}">
                <a16:creationId xmlns:a16="http://schemas.microsoft.com/office/drawing/2014/main" id="{D139F33A-2A66-2CB9-07E7-2C879B360530}"/>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Mental Health Act (2007)</a:t>
            </a:r>
            <a:endParaRPr lang="en-US" dirty="0">
              <a:solidFill>
                <a:schemeClr val="accent2"/>
              </a:solidFill>
            </a:endParaRPr>
          </a:p>
        </p:txBody>
      </p:sp>
    </p:spTree>
    <p:extLst>
      <p:ext uri="{BB962C8B-B14F-4D97-AF65-F5344CB8AC3E}">
        <p14:creationId xmlns:p14="http://schemas.microsoft.com/office/powerpoint/2010/main" val="2726581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a:xfrm>
            <a:off x="2417232" y="1704974"/>
            <a:ext cx="9298517" cy="4810125"/>
          </a:xfrm>
        </p:spPr>
        <p:txBody>
          <a:bodyPr>
            <a:noAutofit/>
          </a:bodyPr>
          <a:lstStyle/>
          <a:p>
            <a:pPr marL="0" indent="0">
              <a:buNone/>
            </a:pPr>
            <a:r>
              <a:rPr lang="en-GB" dirty="0"/>
              <a:t>MHA defines a mental disorder as any disability or disorder of the mind:</a:t>
            </a:r>
          </a:p>
          <a:p>
            <a:r>
              <a:rPr lang="en-GB" dirty="0"/>
              <a:t>Includes a range of conditions:</a:t>
            </a:r>
          </a:p>
          <a:p>
            <a:pPr lvl="1"/>
            <a:r>
              <a:rPr lang="en-GB" sz="1800" dirty="0"/>
              <a:t>Schizophrenia, bipolar disorder, anxiety disorders, depression, eating disorders, personality disorders, and autistic spectrum disorders. </a:t>
            </a:r>
          </a:p>
          <a:p>
            <a:endParaRPr lang="en-GB" dirty="0"/>
          </a:p>
          <a:p>
            <a:pPr marL="0" indent="0">
              <a:buNone/>
            </a:pPr>
            <a:r>
              <a:rPr lang="en-GB" dirty="0"/>
              <a:t>However, there are some exceptions to this definition:</a:t>
            </a:r>
          </a:p>
          <a:p>
            <a:r>
              <a:rPr lang="en-GB" dirty="0"/>
              <a:t>Learning disabilities</a:t>
            </a:r>
          </a:p>
          <a:p>
            <a:pPr lvl="1"/>
            <a:r>
              <a:rPr lang="en-GB" sz="1800" dirty="0"/>
              <a:t>Not considered a mental disorder unless it's associated with abnormally aggressive or irresponsible behaviour. </a:t>
            </a:r>
          </a:p>
          <a:p>
            <a:r>
              <a:rPr lang="en-GB" dirty="0"/>
              <a:t>Alcohol or drug dependence</a:t>
            </a:r>
          </a:p>
          <a:p>
            <a:pPr lvl="1"/>
            <a:r>
              <a:rPr lang="en-GB" sz="1800" dirty="0"/>
              <a:t>Alcohol or drug dependence is not considered a mental disorder, but a mental disorder can be associated with alcohol or drug use or cessation. </a:t>
            </a:r>
          </a:p>
          <a:p>
            <a:endParaRPr lang="en-US" dirty="0"/>
          </a:p>
        </p:txBody>
      </p:sp>
      <p:sp>
        <p:nvSpPr>
          <p:cNvPr id="6" name="Title 1">
            <a:extLst>
              <a:ext uri="{FF2B5EF4-FFF2-40B4-BE49-F238E27FC236}">
                <a16:creationId xmlns:a16="http://schemas.microsoft.com/office/drawing/2014/main" id="{776802DF-FD58-1413-5C2C-B3A0A4008B3C}"/>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What is classified as a mental disorder?</a:t>
            </a:r>
            <a:endParaRPr lang="en-US" dirty="0">
              <a:solidFill>
                <a:schemeClr val="accent2"/>
              </a:solidFill>
            </a:endParaRPr>
          </a:p>
        </p:txBody>
      </p:sp>
    </p:spTree>
    <p:extLst>
      <p:ext uri="{BB962C8B-B14F-4D97-AF65-F5344CB8AC3E}">
        <p14:creationId xmlns:p14="http://schemas.microsoft.com/office/powerpoint/2010/main" val="2667276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9472C2E-45FF-590B-3FA3-3FE6831A06E5}"/>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endParaRPr lang="en-US" dirty="0">
              <a:solidFill>
                <a:schemeClr val="accent2"/>
              </a:solidFill>
            </a:endParaRPr>
          </a:p>
        </p:txBody>
      </p:sp>
    </p:spTree>
    <p:extLst>
      <p:ext uri="{BB962C8B-B14F-4D97-AF65-F5344CB8AC3E}">
        <p14:creationId xmlns:p14="http://schemas.microsoft.com/office/powerpoint/2010/main" val="4069396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1A062B1-4830-45E3-3FEB-30C94F5E51B8}"/>
              </a:ext>
            </a:extLst>
          </p:cNvPr>
          <p:cNvSpPr txBox="1">
            <a:spLocks/>
          </p:cNvSpPr>
          <p:nvPr/>
        </p:nvSpPr>
        <p:spPr>
          <a:xfrm>
            <a:off x="1682044" y="227311"/>
            <a:ext cx="10385778" cy="128089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endParaRPr lang="en-US" dirty="0">
              <a:solidFill>
                <a:schemeClr val="accent2"/>
              </a:solidFill>
            </a:endParaRPr>
          </a:p>
        </p:txBody>
      </p:sp>
    </p:spTree>
    <p:extLst>
      <p:ext uri="{BB962C8B-B14F-4D97-AF65-F5344CB8AC3E}">
        <p14:creationId xmlns:p14="http://schemas.microsoft.com/office/powerpoint/2010/main" val="205647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p:txBody>
          <a:bodyPr>
            <a:normAutofit fontScale="92500" lnSpcReduction="10000"/>
          </a:bodyPr>
          <a:lstStyle/>
          <a:p>
            <a:pPr marL="0" indent="0">
              <a:buNone/>
            </a:pPr>
            <a:endParaRPr lang="en-GB" sz="2000" dirty="0"/>
          </a:p>
          <a:p>
            <a:pPr marL="0" indent="0">
              <a:buNone/>
            </a:pPr>
            <a:r>
              <a:rPr lang="en-GB" sz="2000" dirty="0"/>
              <a:t>Mr. Derek D</a:t>
            </a:r>
          </a:p>
          <a:p>
            <a:pPr marL="0" indent="0">
              <a:buNone/>
            </a:pPr>
            <a:endParaRPr lang="en-GB" sz="2000" dirty="0"/>
          </a:p>
          <a:p>
            <a:r>
              <a:rPr lang="en-GB" sz="1800" dirty="0"/>
              <a:t>White British – English as first language</a:t>
            </a:r>
          </a:p>
          <a:p>
            <a:pPr marL="0" indent="0">
              <a:buNone/>
            </a:pPr>
            <a:endParaRPr lang="en-GB" sz="1800" dirty="0"/>
          </a:p>
          <a:p>
            <a:r>
              <a:rPr lang="en-GB" sz="1800" dirty="0"/>
              <a:t>A Senior Civil Servant</a:t>
            </a:r>
          </a:p>
          <a:p>
            <a:pPr marL="0" indent="0">
              <a:buNone/>
            </a:pPr>
            <a:endParaRPr lang="en-GB" sz="1800" dirty="0"/>
          </a:p>
          <a:p>
            <a:r>
              <a:rPr lang="en-GB" sz="1800" dirty="0"/>
              <a:t>Lived with wife in spacious home </a:t>
            </a:r>
          </a:p>
          <a:p>
            <a:pPr marL="0" indent="0">
              <a:buNone/>
            </a:pPr>
            <a:endParaRPr lang="en-GB" sz="1800" dirty="0"/>
          </a:p>
          <a:p>
            <a:r>
              <a:rPr lang="en-GB" sz="1800" dirty="0"/>
              <a:t>Adult son and daughter not usually living at home.</a:t>
            </a:r>
          </a:p>
          <a:p>
            <a:endParaRPr lang="en-GB" dirty="0"/>
          </a:p>
          <a:p>
            <a:endParaRPr lang="en-US" dirty="0"/>
          </a:p>
        </p:txBody>
      </p:sp>
      <p:sp>
        <p:nvSpPr>
          <p:cNvPr id="6" name="Title 1">
            <a:extLst>
              <a:ext uri="{FF2B5EF4-FFF2-40B4-BE49-F238E27FC236}">
                <a16:creationId xmlns:a16="http://schemas.microsoft.com/office/drawing/2014/main" id="{D407A02F-FCB0-41B5-AD8B-EB22C0BCD349}"/>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Patient’s History</a:t>
            </a:r>
            <a:br>
              <a:rPr lang="en-GB" dirty="0"/>
            </a:br>
            <a:endParaRPr lang="en-US" dirty="0"/>
          </a:p>
        </p:txBody>
      </p:sp>
    </p:spTree>
    <p:extLst>
      <p:ext uri="{BB962C8B-B14F-4D97-AF65-F5344CB8AC3E}">
        <p14:creationId xmlns:p14="http://schemas.microsoft.com/office/powerpoint/2010/main" val="18969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1912807" y="1983286"/>
            <a:ext cx="5452498" cy="4418067"/>
          </a:xfrm>
        </p:spPr>
        <p:txBody>
          <a:bodyPr>
            <a:normAutofit fontScale="85000" lnSpcReduction="10000"/>
          </a:bodyPr>
          <a:lstStyle/>
          <a:p>
            <a:pPr marL="0" marR="0" lvl="0" indent="0" algn="l" defTabSz="914400" rtl="0" eaLnBrk="1" fontAlgn="auto" latinLnBrk="0" hangingPunct="1">
              <a:lnSpc>
                <a:spcPct val="90000"/>
              </a:lnSpc>
              <a:spcBef>
                <a:spcPts val="1000"/>
              </a:spcBef>
              <a:spcAft>
                <a:spcPts val="0"/>
              </a:spcAft>
              <a:buClrTx/>
              <a:buSzTx/>
              <a:buNone/>
              <a:tabLst/>
              <a:defRPr/>
            </a:pPr>
            <a:r>
              <a:rPr lang="en-GB" b="1" dirty="0">
                <a:solidFill>
                  <a:schemeClr val="accent1"/>
                </a:solidFill>
              </a:rPr>
              <a:t>May 2023 </a:t>
            </a:r>
            <a:r>
              <a:rPr lang="en-GB" dirty="0"/>
              <a:t>arrived at A&amp;E of local hospital with</a:t>
            </a:r>
          </a:p>
          <a:p>
            <a:r>
              <a:rPr lang="en-GB" dirty="0"/>
              <a:t>Confusion</a:t>
            </a:r>
          </a:p>
          <a:p>
            <a:r>
              <a:rPr lang="en-GB" dirty="0"/>
              <a:t>Inability to fasten buttons</a:t>
            </a:r>
          </a:p>
          <a:p>
            <a:r>
              <a:rPr lang="en-GB" dirty="0"/>
              <a:t>Apparently “cannot seem to understand what is being asked of him anymore”</a:t>
            </a:r>
          </a:p>
          <a:p>
            <a:pPr marL="0" indent="0">
              <a:buNone/>
            </a:pPr>
            <a:r>
              <a:rPr lang="en-GB" dirty="0"/>
              <a:t>Seen by private GP who recommended going to A&amp;E</a:t>
            </a:r>
          </a:p>
          <a:p>
            <a:pPr marL="0" indent="0">
              <a:buNone/>
            </a:pPr>
            <a:endParaRPr lang="en-GB" dirty="0"/>
          </a:p>
          <a:p>
            <a:pPr marL="0" indent="0">
              <a:buNone/>
            </a:pPr>
            <a:r>
              <a:rPr lang="en-GB" dirty="0"/>
              <a:t>Discharged home with a plan for further investigation –</a:t>
            </a:r>
          </a:p>
          <a:p>
            <a:pPr marL="0" indent="0">
              <a:buNone/>
            </a:pPr>
            <a:r>
              <a:rPr lang="en-GB" dirty="0"/>
              <a:t>Derek’s fluctuating capacity to consent was an issue</a:t>
            </a:r>
          </a:p>
          <a:p>
            <a:r>
              <a:rPr lang="en-GB" dirty="0"/>
              <a:t>Scans showed extensive oedema bilaterally in the hemispheric white matter</a:t>
            </a:r>
          </a:p>
          <a:p>
            <a:r>
              <a:rPr lang="en-GB" dirty="0"/>
              <a:t>Uncertain of location of primary cancer – or were these multi-focal brain abscesses?</a:t>
            </a:r>
          </a:p>
        </p:txBody>
      </p:sp>
      <p:sp>
        <p:nvSpPr>
          <p:cNvPr id="4" name="Content Placeholder 3">
            <a:extLst>
              <a:ext uri="{FF2B5EF4-FFF2-40B4-BE49-F238E27FC236}">
                <a16:creationId xmlns:a16="http://schemas.microsoft.com/office/drawing/2014/main" id="{30CB88EF-6600-C9F8-645F-DB2990A4457C}"/>
              </a:ext>
            </a:extLst>
          </p:cNvPr>
          <p:cNvSpPr>
            <a:spLocks noGrp="1"/>
          </p:cNvSpPr>
          <p:nvPr>
            <p:ph sz="half" idx="2"/>
          </p:nvPr>
        </p:nvSpPr>
        <p:spPr>
          <a:xfrm>
            <a:off x="7686225" y="1983286"/>
            <a:ext cx="4313864" cy="3777622"/>
          </a:xfrm>
        </p:spPr>
        <p:txBody>
          <a:bodyPr>
            <a:normAutofit fontScale="85000" lnSpcReduction="10000"/>
          </a:bodyPr>
          <a:lstStyle/>
          <a:p>
            <a:pPr marL="0" indent="0">
              <a:buNone/>
            </a:pPr>
            <a:r>
              <a:rPr lang="en-GB" b="1" dirty="0">
                <a:solidFill>
                  <a:schemeClr val="accent1"/>
                </a:solidFill>
              </a:rPr>
              <a:t>6</a:t>
            </a:r>
            <a:r>
              <a:rPr lang="en-GB" b="1" baseline="30000" dirty="0">
                <a:solidFill>
                  <a:schemeClr val="accent1"/>
                </a:solidFill>
              </a:rPr>
              <a:t>th</a:t>
            </a:r>
            <a:r>
              <a:rPr lang="en-GB" b="1" dirty="0">
                <a:solidFill>
                  <a:schemeClr val="accent1"/>
                </a:solidFill>
              </a:rPr>
              <a:t> June</a:t>
            </a:r>
            <a:r>
              <a:rPr lang="en-GB" b="1" dirty="0"/>
              <a:t> </a:t>
            </a:r>
            <a:r>
              <a:rPr lang="en-GB" dirty="0"/>
              <a:t>– Biopsy confirmed the diagnosis of a metastatic (non-small cell) cancer of the lung with brain and adrenal metastases (T4 N1 M1c)</a:t>
            </a:r>
          </a:p>
          <a:p>
            <a:pPr marL="0" indent="0">
              <a:buNone/>
            </a:pPr>
            <a:endParaRPr lang="en-GB" dirty="0"/>
          </a:p>
          <a:p>
            <a:pPr marL="0" indent="0">
              <a:buNone/>
            </a:pPr>
            <a:endParaRPr lang="en-GB" dirty="0"/>
          </a:p>
          <a:p>
            <a:pPr marL="0" indent="0">
              <a:buNone/>
            </a:pPr>
            <a:r>
              <a:rPr lang="en-GB" b="1" dirty="0">
                <a:solidFill>
                  <a:schemeClr val="accent1"/>
                </a:solidFill>
              </a:rPr>
              <a:t>8</a:t>
            </a:r>
            <a:r>
              <a:rPr lang="en-GB" b="1" baseline="30000" dirty="0">
                <a:solidFill>
                  <a:schemeClr val="accent1"/>
                </a:solidFill>
              </a:rPr>
              <a:t>th</a:t>
            </a:r>
            <a:r>
              <a:rPr lang="en-GB" b="1" dirty="0">
                <a:solidFill>
                  <a:schemeClr val="accent1"/>
                </a:solidFill>
              </a:rPr>
              <a:t> June</a:t>
            </a:r>
            <a:r>
              <a:rPr lang="en-GB" b="1" dirty="0"/>
              <a:t> </a:t>
            </a:r>
            <a:r>
              <a:rPr lang="en-GB" dirty="0"/>
              <a:t>– agreed that Derek was not a candidate for active treatment because of the extent of his disease and poor performance status.</a:t>
            </a:r>
            <a:endParaRPr lang="en-US" dirty="0"/>
          </a:p>
        </p:txBody>
      </p:sp>
      <p:sp>
        <p:nvSpPr>
          <p:cNvPr id="7" name="Title 1">
            <a:extLst>
              <a:ext uri="{FF2B5EF4-FFF2-40B4-BE49-F238E27FC236}">
                <a16:creationId xmlns:a16="http://schemas.microsoft.com/office/drawing/2014/main" id="{D16327A1-97CD-42E0-87C7-C0F030296AFB}"/>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Patient’s History</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415020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263535" y="2126222"/>
            <a:ext cx="4313864" cy="3777622"/>
          </a:xfrm>
        </p:spPr>
        <p:txBody>
          <a:bodyPr>
            <a:normAutofit fontScale="92500" lnSpcReduction="10000"/>
          </a:bodyPr>
          <a:lstStyle/>
          <a:p>
            <a:pPr marL="0" indent="0">
              <a:buNone/>
            </a:pPr>
            <a:r>
              <a:rPr lang="en-GB" sz="2000" b="1" dirty="0">
                <a:solidFill>
                  <a:schemeClr val="accent1"/>
                </a:solidFill>
              </a:rPr>
              <a:t>9</a:t>
            </a:r>
            <a:r>
              <a:rPr lang="en-GB" sz="2000" b="1" baseline="30000" dirty="0">
                <a:solidFill>
                  <a:schemeClr val="accent1"/>
                </a:solidFill>
              </a:rPr>
              <a:t>th</a:t>
            </a:r>
            <a:r>
              <a:rPr lang="en-GB" sz="2000" b="1" dirty="0">
                <a:solidFill>
                  <a:schemeClr val="accent1"/>
                </a:solidFill>
              </a:rPr>
              <a:t> June </a:t>
            </a:r>
            <a:r>
              <a:rPr lang="en-GB" sz="2000" dirty="0"/>
              <a:t>– Initial referral to the Community Specialist Palliative Care Team received and accepted</a:t>
            </a:r>
          </a:p>
          <a:p>
            <a:pPr marL="0" indent="0">
              <a:buNone/>
            </a:pPr>
            <a:endParaRPr lang="en-GB" sz="2000" dirty="0"/>
          </a:p>
          <a:p>
            <a:pPr marL="0" indent="0">
              <a:buNone/>
            </a:pPr>
            <a:r>
              <a:rPr lang="en-GB" sz="2000" b="1" dirty="0">
                <a:solidFill>
                  <a:schemeClr val="accent1"/>
                </a:solidFill>
              </a:rPr>
              <a:t>12</a:t>
            </a:r>
            <a:r>
              <a:rPr lang="en-GB" sz="2000" b="1" baseline="30000" dirty="0">
                <a:solidFill>
                  <a:schemeClr val="accent1"/>
                </a:solidFill>
              </a:rPr>
              <a:t>th</a:t>
            </a:r>
            <a:r>
              <a:rPr lang="en-GB" sz="1900" b="1" dirty="0">
                <a:solidFill>
                  <a:schemeClr val="accent1"/>
                </a:solidFill>
              </a:rPr>
              <a:t> </a:t>
            </a:r>
            <a:r>
              <a:rPr lang="en-GB" sz="2000" b="1" dirty="0">
                <a:solidFill>
                  <a:schemeClr val="accent1"/>
                </a:solidFill>
              </a:rPr>
              <a:t>June</a:t>
            </a:r>
            <a:r>
              <a:rPr lang="en-GB" sz="1900" b="1" dirty="0">
                <a:solidFill>
                  <a:schemeClr val="accent1"/>
                </a:solidFill>
              </a:rPr>
              <a:t> </a:t>
            </a:r>
            <a:r>
              <a:rPr lang="en-GB" sz="1900" dirty="0"/>
              <a:t>- </a:t>
            </a:r>
            <a:r>
              <a:rPr lang="en-GB" sz="2000" dirty="0"/>
              <a:t>Initial</a:t>
            </a:r>
            <a:r>
              <a:rPr lang="en-GB" sz="1900" dirty="0"/>
              <a:t> </a:t>
            </a:r>
            <a:r>
              <a:rPr lang="en-GB" sz="2000" dirty="0"/>
              <a:t>contact</a:t>
            </a:r>
            <a:r>
              <a:rPr lang="en-GB" sz="1900" dirty="0"/>
              <a:t> </a:t>
            </a:r>
            <a:r>
              <a:rPr lang="en-GB" sz="2000" dirty="0"/>
              <a:t>made</a:t>
            </a:r>
          </a:p>
          <a:p>
            <a:pPr marL="457200" lvl="1" indent="0">
              <a:buNone/>
            </a:pPr>
            <a:r>
              <a:rPr lang="en-GB" sz="2000" dirty="0"/>
              <a:t>Wife, Diana,</a:t>
            </a:r>
            <a:r>
              <a:rPr lang="en-GB" sz="1900" dirty="0"/>
              <a:t> </a:t>
            </a:r>
            <a:r>
              <a:rPr lang="en-GB" sz="2000" dirty="0"/>
              <a:t>feels:</a:t>
            </a:r>
          </a:p>
          <a:p>
            <a:pPr lvl="1"/>
            <a:r>
              <a:rPr lang="en-GB" sz="1900" dirty="0"/>
              <a:t> “</a:t>
            </a:r>
            <a:r>
              <a:rPr lang="en-GB" sz="2000" dirty="0"/>
              <a:t>he</a:t>
            </a:r>
            <a:r>
              <a:rPr lang="en-GB" sz="1900" dirty="0"/>
              <a:t> </a:t>
            </a:r>
            <a:r>
              <a:rPr lang="en-GB" sz="2000" dirty="0"/>
              <a:t>is</a:t>
            </a:r>
            <a:r>
              <a:rPr lang="en-GB" sz="1900" dirty="0"/>
              <a:t> </a:t>
            </a:r>
            <a:r>
              <a:rPr lang="en-GB" sz="2000" dirty="0"/>
              <a:t>not</a:t>
            </a:r>
            <a:r>
              <a:rPr lang="en-GB" sz="1900" dirty="0"/>
              <a:t> </a:t>
            </a:r>
            <a:r>
              <a:rPr lang="en-GB" sz="2000" dirty="0"/>
              <a:t>ready</a:t>
            </a:r>
            <a:r>
              <a:rPr lang="en-GB" sz="1900" dirty="0"/>
              <a:t> </a:t>
            </a:r>
            <a:r>
              <a:rPr lang="en-GB" sz="2000" dirty="0"/>
              <a:t>for</a:t>
            </a:r>
            <a:r>
              <a:rPr lang="en-GB" sz="1900" dirty="0"/>
              <a:t> </a:t>
            </a:r>
            <a:r>
              <a:rPr lang="en-GB" sz="2000" dirty="0"/>
              <a:t>Palliative Care yet”</a:t>
            </a:r>
            <a:r>
              <a:rPr lang="en-GB" sz="1900" dirty="0"/>
              <a:t>.  </a:t>
            </a:r>
          </a:p>
          <a:p>
            <a:pPr lvl="1"/>
            <a:r>
              <a:rPr lang="en-GB" sz="2100" dirty="0"/>
              <a:t>She </a:t>
            </a:r>
            <a:r>
              <a:rPr lang="en-GB" sz="2000" dirty="0"/>
              <a:t>agreed</a:t>
            </a:r>
            <a:r>
              <a:rPr lang="en-GB" sz="2100" dirty="0"/>
              <a:t> </a:t>
            </a:r>
            <a:r>
              <a:rPr lang="en-GB" sz="2000" dirty="0"/>
              <a:t>to</a:t>
            </a:r>
            <a:r>
              <a:rPr lang="en-GB" sz="2100" dirty="0"/>
              <a:t> “</a:t>
            </a:r>
            <a:r>
              <a:rPr lang="en-GB" sz="2000" dirty="0"/>
              <a:t>discuss</a:t>
            </a:r>
            <a:r>
              <a:rPr lang="en-GB" sz="2100" dirty="0"/>
              <a:t> </a:t>
            </a:r>
            <a:r>
              <a:rPr lang="en-GB" sz="2000" dirty="0"/>
              <a:t>with</a:t>
            </a:r>
            <a:r>
              <a:rPr lang="en-GB" sz="2100" dirty="0"/>
              <a:t> </a:t>
            </a:r>
            <a:r>
              <a:rPr lang="en-GB" sz="2000" dirty="0"/>
              <a:t>her</a:t>
            </a:r>
            <a:r>
              <a:rPr lang="en-GB" sz="2100" dirty="0"/>
              <a:t> </a:t>
            </a:r>
            <a:r>
              <a:rPr lang="en-GB" sz="2000" dirty="0"/>
              <a:t>son</a:t>
            </a:r>
            <a:r>
              <a:rPr lang="en-GB" sz="2100" dirty="0"/>
              <a:t> </a:t>
            </a:r>
            <a:r>
              <a:rPr lang="en-GB" sz="2000" dirty="0"/>
              <a:t>and</a:t>
            </a:r>
            <a:r>
              <a:rPr lang="en-GB" sz="2100" dirty="0"/>
              <a:t> </a:t>
            </a:r>
            <a:r>
              <a:rPr lang="en-GB" sz="2000" dirty="0"/>
              <a:t>daughter</a:t>
            </a:r>
            <a:r>
              <a:rPr lang="en-GB" sz="2100" dirty="0"/>
              <a:t>”</a:t>
            </a:r>
            <a:endParaRPr lang="en-GB" sz="3600" dirty="0"/>
          </a:p>
          <a:p>
            <a:endParaRPr lang="en-GB" dirty="0"/>
          </a:p>
          <a:p>
            <a:endParaRPr lang="en-US" dirty="0"/>
          </a:p>
          <a:p>
            <a:endParaRPr lang="en-US" dirty="0"/>
          </a:p>
        </p:txBody>
      </p:sp>
      <p:sp>
        <p:nvSpPr>
          <p:cNvPr id="4" name="Content Placeholder 3">
            <a:extLst>
              <a:ext uri="{FF2B5EF4-FFF2-40B4-BE49-F238E27FC236}">
                <a16:creationId xmlns:a16="http://schemas.microsoft.com/office/drawing/2014/main" id="{CD79CE01-E219-3CC1-B983-6D93AB1E10B4}"/>
              </a:ext>
            </a:extLst>
          </p:cNvPr>
          <p:cNvSpPr>
            <a:spLocks noGrp="1"/>
          </p:cNvSpPr>
          <p:nvPr>
            <p:ph sz="half" idx="2"/>
          </p:nvPr>
        </p:nvSpPr>
        <p:spPr>
          <a:xfrm>
            <a:off x="7453793" y="2123019"/>
            <a:ext cx="4313864" cy="3777622"/>
          </a:xfrm>
        </p:spPr>
        <p:txBody>
          <a:bodyPr>
            <a:normAutofit fontScale="92500" lnSpcReduction="10000"/>
          </a:bodyPr>
          <a:lstStyle/>
          <a:p>
            <a:pPr marL="0" indent="0">
              <a:buNone/>
            </a:pPr>
            <a:r>
              <a:rPr lang="en-GB" b="1" dirty="0">
                <a:solidFill>
                  <a:schemeClr val="accent1"/>
                </a:solidFill>
              </a:rPr>
              <a:t>19</a:t>
            </a:r>
            <a:r>
              <a:rPr lang="en-GB" b="1" baseline="30000" dirty="0">
                <a:solidFill>
                  <a:schemeClr val="accent1"/>
                </a:solidFill>
              </a:rPr>
              <a:t>th</a:t>
            </a:r>
            <a:r>
              <a:rPr lang="en-GB" b="1" dirty="0">
                <a:solidFill>
                  <a:schemeClr val="accent1"/>
                </a:solidFill>
              </a:rPr>
              <a:t> June </a:t>
            </a:r>
            <a:r>
              <a:rPr lang="en-GB" dirty="0"/>
              <a:t>– Further referral from GP as “deteriorating rapidly”</a:t>
            </a:r>
          </a:p>
          <a:p>
            <a:pPr marL="0" indent="0">
              <a:buNone/>
            </a:pPr>
            <a:endParaRPr lang="en-GB" dirty="0"/>
          </a:p>
          <a:p>
            <a:r>
              <a:rPr lang="en-GB" dirty="0"/>
              <a:t>“Speech worse”</a:t>
            </a:r>
          </a:p>
          <a:p>
            <a:r>
              <a:rPr lang="en-GB" dirty="0"/>
              <a:t>Reduced inhibitions – eg. Walking around their home naked</a:t>
            </a:r>
          </a:p>
          <a:p>
            <a:r>
              <a:rPr lang="en-GB" dirty="0"/>
              <a:t>Throwing food across the room</a:t>
            </a:r>
          </a:p>
          <a:p>
            <a:r>
              <a:rPr lang="en-GB" dirty="0"/>
              <a:t>Loss of appetite</a:t>
            </a:r>
          </a:p>
          <a:p>
            <a:pPr marL="0" indent="0">
              <a:buNone/>
            </a:pPr>
            <a:endParaRPr lang="en-GB" dirty="0"/>
          </a:p>
          <a:p>
            <a:pPr marL="0" indent="0">
              <a:buNone/>
            </a:pPr>
            <a:r>
              <a:rPr lang="en-GB" dirty="0"/>
              <a:t>But – still distinguishing wife and other family members</a:t>
            </a:r>
            <a:endParaRPr lang="en-US" dirty="0"/>
          </a:p>
        </p:txBody>
      </p:sp>
      <p:sp>
        <p:nvSpPr>
          <p:cNvPr id="7" name="Title 1">
            <a:extLst>
              <a:ext uri="{FF2B5EF4-FFF2-40B4-BE49-F238E27FC236}">
                <a16:creationId xmlns:a16="http://schemas.microsoft.com/office/drawing/2014/main" id="{EA84C9BF-A459-4F88-91D5-2D81ACD53EAE}"/>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Community Palliative Care Story (1)</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236513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277675" y="1987458"/>
            <a:ext cx="4298489" cy="3703530"/>
          </a:xfrm>
        </p:spPr>
        <p:txBody>
          <a:bodyPr>
            <a:normAutofit/>
          </a:bodyPr>
          <a:lstStyle/>
          <a:p>
            <a:pPr marL="0" indent="0">
              <a:buNone/>
            </a:pPr>
            <a:r>
              <a:rPr lang="en-GB" b="1" dirty="0">
                <a:solidFill>
                  <a:schemeClr val="accent1"/>
                </a:solidFill>
              </a:rPr>
              <a:t>20</a:t>
            </a:r>
            <a:r>
              <a:rPr lang="en-GB" b="1" baseline="30000" dirty="0">
                <a:solidFill>
                  <a:schemeClr val="accent1"/>
                </a:solidFill>
              </a:rPr>
              <a:t>th</a:t>
            </a:r>
            <a:r>
              <a:rPr lang="en-GB" b="1" dirty="0">
                <a:solidFill>
                  <a:schemeClr val="accent1"/>
                </a:solidFill>
              </a:rPr>
              <a:t> June</a:t>
            </a:r>
            <a:r>
              <a:rPr lang="en-GB" b="1" dirty="0"/>
              <a:t>  </a:t>
            </a:r>
            <a:r>
              <a:rPr lang="en-GB" dirty="0"/>
              <a:t>– telephone call from his wife, extremely distressed as:</a:t>
            </a:r>
          </a:p>
          <a:p>
            <a:pPr lvl="1"/>
            <a:r>
              <a:rPr lang="en-GB" sz="1800" dirty="0"/>
              <a:t>“refusing to eat and take his medications for past 2/7”.</a:t>
            </a:r>
          </a:p>
          <a:p>
            <a:pPr lvl="1"/>
            <a:r>
              <a:rPr lang="en-GB" sz="1800" dirty="0"/>
              <a:t>Aggressive towards wife</a:t>
            </a:r>
          </a:p>
          <a:p>
            <a:pPr marL="457200" lvl="1" indent="0">
              <a:buNone/>
            </a:pPr>
            <a:endParaRPr lang="en-GB" sz="1800" dirty="0"/>
          </a:p>
          <a:p>
            <a:pPr marL="0" indent="0">
              <a:buNone/>
            </a:pPr>
            <a:r>
              <a:rPr lang="en-GB" b="1" dirty="0">
                <a:solidFill>
                  <a:schemeClr val="accent1"/>
                </a:solidFill>
              </a:rPr>
              <a:t>21</a:t>
            </a:r>
            <a:r>
              <a:rPr lang="en-GB" b="1" baseline="30000" dirty="0">
                <a:solidFill>
                  <a:schemeClr val="accent1"/>
                </a:solidFill>
              </a:rPr>
              <a:t>st</a:t>
            </a:r>
            <a:r>
              <a:rPr lang="en-GB" b="1" dirty="0">
                <a:solidFill>
                  <a:schemeClr val="accent1"/>
                </a:solidFill>
              </a:rPr>
              <a:t> June </a:t>
            </a:r>
            <a:r>
              <a:rPr lang="en-GB" dirty="0"/>
              <a:t>– telephone call to Diana, and agreed a visit the following day</a:t>
            </a:r>
            <a:endParaRPr lang="en-GB" sz="3200" dirty="0"/>
          </a:p>
          <a:p>
            <a:pPr marL="0" indent="0">
              <a:buNone/>
            </a:pPr>
            <a:endParaRPr lang="en-GB" dirty="0"/>
          </a:p>
          <a:p>
            <a:endParaRPr lang="en-US" dirty="0"/>
          </a:p>
          <a:p>
            <a:endParaRPr lang="en-US" dirty="0"/>
          </a:p>
        </p:txBody>
      </p:sp>
      <p:sp>
        <p:nvSpPr>
          <p:cNvPr id="4" name="Content Placeholder 3">
            <a:extLst>
              <a:ext uri="{FF2B5EF4-FFF2-40B4-BE49-F238E27FC236}">
                <a16:creationId xmlns:a16="http://schemas.microsoft.com/office/drawing/2014/main" id="{8BF49D4A-1CA8-703A-DA74-CC49C982D360}"/>
              </a:ext>
            </a:extLst>
          </p:cNvPr>
          <p:cNvSpPr>
            <a:spLocks noGrp="1"/>
          </p:cNvSpPr>
          <p:nvPr>
            <p:ph sz="half" idx="2"/>
          </p:nvPr>
        </p:nvSpPr>
        <p:spPr>
          <a:xfrm>
            <a:off x="7027101" y="1970759"/>
            <a:ext cx="4972988" cy="4580907"/>
          </a:xfrm>
        </p:spPr>
        <p:txBody>
          <a:bodyPr>
            <a:noAutofit/>
          </a:bodyPr>
          <a:lstStyle/>
          <a:p>
            <a:pPr marL="0" indent="0">
              <a:buNone/>
            </a:pPr>
            <a:r>
              <a:rPr lang="en-GB" b="1" dirty="0">
                <a:solidFill>
                  <a:schemeClr val="accent1"/>
                </a:solidFill>
              </a:rPr>
              <a:t>22</a:t>
            </a:r>
            <a:r>
              <a:rPr lang="en-GB" b="1" baseline="30000" dirty="0">
                <a:solidFill>
                  <a:schemeClr val="accent1"/>
                </a:solidFill>
              </a:rPr>
              <a:t>nd</a:t>
            </a:r>
            <a:r>
              <a:rPr lang="en-GB" b="1" dirty="0">
                <a:solidFill>
                  <a:schemeClr val="accent1"/>
                </a:solidFill>
              </a:rPr>
              <a:t> June</a:t>
            </a:r>
            <a:r>
              <a:rPr lang="en-GB" b="1" dirty="0"/>
              <a:t> </a:t>
            </a:r>
            <a:r>
              <a:rPr lang="en-GB" dirty="0"/>
              <a:t>– (Dr S and Clinical Nurse Specialist) – the meeting took place in their kitchen, where:</a:t>
            </a:r>
          </a:p>
          <a:p>
            <a:r>
              <a:rPr lang="en-GB" dirty="0"/>
              <a:t>Derek wearing disposable pants only</a:t>
            </a:r>
          </a:p>
          <a:p>
            <a:r>
              <a:rPr lang="en-GB" dirty="0"/>
              <a:t>Speech very difficult, and when agitated and distressed – only able to say “No!, no!, no!…….”</a:t>
            </a:r>
          </a:p>
          <a:p>
            <a:r>
              <a:rPr lang="en-GB" dirty="0"/>
              <a:t>Possibly able to comprehend discussion? – as calmer and vocabulary expanded when discussing a neutral topic eg., Malta….!</a:t>
            </a:r>
          </a:p>
          <a:p>
            <a:pPr marL="0" indent="0">
              <a:buNone/>
            </a:pPr>
            <a:r>
              <a:rPr lang="en-GB" dirty="0"/>
              <a:t>Agreed to reintroduce a higher dose of Dexamethasone (12mg daily) and reinstate laxatives.</a:t>
            </a:r>
            <a:endParaRPr lang="en-US" dirty="0"/>
          </a:p>
        </p:txBody>
      </p:sp>
      <p:sp>
        <p:nvSpPr>
          <p:cNvPr id="7" name="Title 1">
            <a:extLst>
              <a:ext uri="{FF2B5EF4-FFF2-40B4-BE49-F238E27FC236}">
                <a16:creationId xmlns:a16="http://schemas.microsoft.com/office/drawing/2014/main" id="{77C2BE08-2407-4CA5-B25D-028A37C8CF59}"/>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Community Palliative Care Story (2)</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2782460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sz="half" idx="1"/>
          </p:nvPr>
        </p:nvSpPr>
        <p:spPr>
          <a:xfrm>
            <a:off x="2214238" y="1995812"/>
            <a:ext cx="5075910" cy="4555855"/>
          </a:xfrm>
        </p:spPr>
        <p:txBody>
          <a:bodyPr>
            <a:normAutofit lnSpcReduction="10000"/>
          </a:bodyPr>
          <a:lstStyle/>
          <a:p>
            <a:pPr marL="0" indent="0">
              <a:buNone/>
            </a:pPr>
            <a:r>
              <a:rPr lang="en-GB" b="1" dirty="0">
                <a:solidFill>
                  <a:schemeClr val="accent1"/>
                </a:solidFill>
              </a:rPr>
              <a:t>26</a:t>
            </a:r>
            <a:r>
              <a:rPr lang="en-GB" b="1" baseline="30000" dirty="0">
                <a:solidFill>
                  <a:schemeClr val="accent1"/>
                </a:solidFill>
              </a:rPr>
              <a:t>th</a:t>
            </a:r>
            <a:r>
              <a:rPr lang="en-GB" b="1" dirty="0">
                <a:solidFill>
                  <a:schemeClr val="accent1"/>
                </a:solidFill>
              </a:rPr>
              <a:t> June</a:t>
            </a:r>
            <a:r>
              <a:rPr lang="en-GB" dirty="0"/>
              <a:t> – telephone conversation with Diana as she was “struggling to manage”</a:t>
            </a:r>
          </a:p>
          <a:p>
            <a:pPr marL="0" indent="0">
              <a:buNone/>
            </a:pPr>
            <a:endParaRPr lang="en-GB" sz="1800" dirty="0"/>
          </a:p>
          <a:p>
            <a:pPr lvl="1"/>
            <a:r>
              <a:rPr lang="en-GB" sz="1800" dirty="0"/>
              <a:t>Perhaps improved with steroids.</a:t>
            </a:r>
          </a:p>
          <a:p>
            <a:pPr lvl="1"/>
            <a:r>
              <a:rPr lang="en-GB" sz="1800" dirty="0"/>
              <a:t> Derek had been “amiable” and “amenable” when friends visited over the weekend.</a:t>
            </a:r>
          </a:p>
          <a:p>
            <a:pPr marL="114300" indent="0">
              <a:buNone/>
            </a:pPr>
            <a:r>
              <a:rPr lang="en-GB" sz="2000" dirty="0"/>
              <a:t>But</a:t>
            </a:r>
            <a:r>
              <a:rPr lang="en-GB" sz="2200" dirty="0"/>
              <a:t>, </a:t>
            </a:r>
            <a:r>
              <a:rPr lang="en-GB" sz="2000" dirty="0"/>
              <a:t>still</a:t>
            </a:r>
            <a:r>
              <a:rPr lang="en-GB" sz="2200" dirty="0"/>
              <a:t> –</a:t>
            </a:r>
          </a:p>
          <a:p>
            <a:pPr lvl="1"/>
            <a:r>
              <a:rPr lang="en-GB" sz="1800" dirty="0"/>
              <a:t>Unkempt</a:t>
            </a:r>
          </a:p>
          <a:p>
            <a:pPr lvl="1"/>
            <a:r>
              <a:rPr lang="en-GB" sz="1800" dirty="0"/>
              <a:t>Aggressive</a:t>
            </a:r>
          </a:p>
          <a:p>
            <a:pPr lvl="1"/>
            <a:r>
              <a:rPr lang="en-GB" sz="1800" dirty="0"/>
              <a:t>Disinhibited, with limited clothing</a:t>
            </a:r>
          </a:p>
          <a:p>
            <a:pPr lvl="1"/>
            <a:r>
              <a:rPr lang="en-GB" sz="1800" dirty="0"/>
              <a:t>Incontinent</a:t>
            </a:r>
            <a:endParaRPr lang="en-GB" sz="2200" dirty="0"/>
          </a:p>
        </p:txBody>
      </p:sp>
      <p:sp>
        <p:nvSpPr>
          <p:cNvPr id="4" name="Content Placeholder 3">
            <a:extLst>
              <a:ext uri="{FF2B5EF4-FFF2-40B4-BE49-F238E27FC236}">
                <a16:creationId xmlns:a16="http://schemas.microsoft.com/office/drawing/2014/main" id="{8533604D-CDCE-EFE5-4FE3-5E91CD0E04F4}"/>
              </a:ext>
            </a:extLst>
          </p:cNvPr>
          <p:cNvSpPr>
            <a:spLocks noGrp="1"/>
          </p:cNvSpPr>
          <p:nvPr>
            <p:ph sz="half" idx="2"/>
          </p:nvPr>
        </p:nvSpPr>
        <p:spPr>
          <a:xfrm>
            <a:off x="7515616" y="1995811"/>
            <a:ext cx="4484473" cy="3991629"/>
          </a:xfrm>
        </p:spPr>
        <p:txBody>
          <a:bodyPr>
            <a:normAutofit lnSpcReduction="10000"/>
          </a:bodyPr>
          <a:lstStyle/>
          <a:p>
            <a:pPr marL="0" indent="0">
              <a:buNone/>
            </a:pPr>
            <a:r>
              <a:rPr lang="en-GB" dirty="0"/>
              <a:t>Diana</a:t>
            </a:r>
            <a:r>
              <a:rPr lang="en-GB" sz="3200" dirty="0"/>
              <a:t> </a:t>
            </a:r>
            <a:r>
              <a:rPr lang="en-GB" dirty="0"/>
              <a:t>hoping</a:t>
            </a:r>
            <a:r>
              <a:rPr lang="en-GB" sz="3200" dirty="0"/>
              <a:t> </a:t>
            </a:r>
            <a:r>
              <a:rPr lang="en-GB" dirty="0"/>
              <a:t>that</a:t>
            </a:r>
            <a:r>
              <a:rPr lang="en-GB" sz="3200" dirty="0"/>
              <a:t> </a:t>
            </a:r>
            <a:r>
              <a:rPr lang="en-GB" dirty="0"/>
              <a:t>we</a:t>
            </a:r>
            <a:r>
              <a:rPr lang="en-GB" sz="3200" dirty="0"/>
              <a:t> </a:t>
            </a:r>
            <a:r>
              <a:rPr lang="en-GB" dirty="0"/>
              <a:t>would</a:t>
            </a:r>
            <a:r>
              <a:rPr lang="en-GB" sz="3200" dirty="0"/>
              <a:t> </a:t>
            </a:r>
            <a:r>
              <a:rPr lang="en-GB" dirty="0"/>
              <a:t>admit</a:t>
            </a:r>
            <a:r>
              <a:rPr lang="en-GB" sz="3200" dirty="0"/>
              <a:t> </a:t>
            </a:r>
            <a:r>
              <a:rPr lang="en-GB" dirty="0"/>
              <a:t>him</a:t>
            </a:r>
            <a:r>
              <a:rPr lang="en-GB" sz="3200" dirty="0"/>
              <a:t> </a:t>
            </a:r>
            <a:r>
              <a:rPr lang="en-GB" dirty="0"/>
              <a:t>to</a:t>
            </a:r>
            <a:r>
              <a:rPr lang="en-GB" sz="3200" dirty="0"/>
              <a:t> </a:t>
            </a:r>
            <a:r>
              <a:rPr lang="en-GB" dirty="0"/>
              <a:t>Hospice, but</a:t>
            </a:r>
            <a:r>
              <a:rPr lang="en-GB" sz="3200" dirty="0"/>
              <a:t> </a:t>
            </a:r>
            <a:r>
              <a:rPr lang="en-GB" dirty="0"/>
              <a:t>not</a:t>
            </a:r>
            <a:r>
              <a:rPr lang="en-GB" sz="3200" dirty="0"/>
              <a:t> </a:t>
            </a:r>
            <a:r>
              <a:rPr lang="en-GB" dirty="0"/>
              <a:t>possible that day.</a:t>
            </a:r>
            <a:endParaRPr lang="en-GB" sz="3200" dirty="0"/>
          </a:p>
          <a:p>
            <a:pPr marL="0" indent="0">
              <a:buNone/>
            </a:pPr>
            <a:r>
              <a:rPr lang="en-GB" sz="1800" dirty="0"/>
              <a:t>Discussed options for on-going management:</a:t>
            </a:r>
          </a:p>
          <a:p>
            <a:pPr lvl="1"/>
            <a:r>
              <a:rPr lang="en-GB" sz="1800" dirty="0"/>
              <a:t>Continuing with steroids</a:t>
            </a:r>
          </a:p>
          <a:p>
            <a:pPr marL="457200" lvl="1" indent="0">
              <a:buNone/>
            </a:pPr>
            <a:endParaRPr lang="en-GB" sz="1800" dirty="0"/>
          </a:p>
          <a:p>
            <a:pPr marL="57150" indent="0">
              <a:buNone/>
            </a:pPr>
            <a:r>
              <a:rPr lang="en-GB" dirty="0"/>
              <a:t>Advised</a:t>
            </a:r>
            <a:r>
              <a:rPr lang="en-GB" sz="2000" dirty="0"/>
              <a:t> </a:t>
            </a:r>
            <a:r>
              <a:rPr lang="en-GB" dirty="0"/>
              <a:t>Diana to contact London Ambulance Service (LAS) for hospital admission if she felt the situation had become unmanageable.</a:t>
            </a:r>
            <a:endParaRPr lang="en-GB" sz="2000" dirty="0"/>
          </a:p>
          <a:p>
            <a:endParaRPr lang="en-GB" dirty="0"/>
          </a:p>
          <a:p>
            <a:endParaRPr lang="en-US" dirty="0"/>
          </a:p>
          <a:p>
            <a:endParaRPr lang="en-US" dirty="0"/>
          </a:p>
        </p:txBody>
      </p:sp>
      <p:sp>
        <p:nvSpPr>
          <p:cNvPr id="7" name="Title 1">
            <a:extLst>
              <a:ext uri="{FF2B5EF4-FFF2-40B4-BE49-F238E27FC236}">
                <a16:creationId xmlns:a16="http://schemas.microsoft.com/office/drawing/2014/main" id="{1C5D5584-2A44-4F2B-B4DF-CC133C7D935B}"/>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Community Palliative Care Story (3)</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1172145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672CCE-89AC-FBF0-FCAD-A5ED7CCDD333}"/>
              </a:ext>
            </a:extLst>
          </p:cNvPr>
          <p:cNvSpPr>
            <a:spLocks noGrp="1"/>
          </p:cNvSpPr>
          <p:nvPr>
            <p:ph idx="1"/>
          </p:nvPr>
        </p:nvSpPr>
        <p:spPr>
          <a:xfrm>
            <a:off x="2589211" y="2133600"/>
            <a:ext cx="9410877" cy="4254674"/>
          </a:xfrm>
        </p:spPr>
        <p:txBody>
          <a:bodyPr>
            <a:normAutofit/>
          </a:bodyPr>
          <a:lstStyle/>
          <a:p>
            <a:pPr marL="0" indent="0">
              <a:buNone/>
            </a:pPr>
            <a:r>
              <a:rPr lang="en-GB" sz="1800" b="1" dirty="0">
                <a:solidFill>
                  <a:schemeClr val="accent1"/>
                </a:solidFill>
              </a:rPr>
              <a:t>28</a:t>
            </a:r>
            <a:r>
              <a:rPr lang="en-GB" sz="1800" b="1" baseline="30000" dirty="0">
                <a:solidFill>
                  <a:schemeClr val="accent1"/>
                </a:solidFill>
              </a:rPr>
              <a:t>th</a:t>
            </a:r>
            <a:r>
              <a:rPr lang="en-GB" sz="1800" b="1" dirty="0">
                <a:solidFill>
                  <a:schemeClr val="accent1"/>
                </a:solidFill>
              </a:rPr>
              <a:t> June </a:t>
            </a:r>
            <a:r>
              <a:rPr lang="en-GB" sz="1800" dirty="0"/>
              <a:t>– we received a call from an LAS paramedic requesting our assessment of Derek as he was deteriorating, his behaviour worsening – walking around naked and soiled.</a:t>
            </a:r>
          </a:p>
          <a:p>
            <a:r>
              <a:rPr lang="en-GB" dirty="0"/>
              <a:t>We recommended and agreed for hospital admission to manage symptoms and allow for assessment and management of his challenging behaviour.</a:t>
            </a:r>
          </a:p>
          <a:p>
            <a:r>
              <a:rPr lang="en-GB" sz="1800" dirty="0"/>
              <a:t>A suggestion was made that we might attend to “administer an injection” to enable Derek’s transfer to the Ambulance</a:t>
            </a:r>
          </a:p>
          <a:p>
            <a:r>
              <a:rPr lang="en-GB" dirty="0"/>
              <a:t>Diana felt that Derek “had no capacity” to make such a decision, and could simply be put in the Ambulance.</a:t>
            </a:r>
          </a:p>
          <a:p>
            <a:pPr marL="0" indent="0">
              <a:buNone/>
            </a:pPr>
            <a:endParaRPr lang="en-GB" dirty="0"/>
          </a:p>
          <a:p>
            <a:pPr marL="0" indent="0">
              <a:buNone/>
            </a:pPr>
            <a:r>
              <a:rPr lang="en-GB" dirty="0"/>
              <a:t>S</a:t>
            </a:r>
            <a:r>
              <a:rPr lang="en-GB" sz="1800" dirty="0"/>
              <a:t>adly, on that particular day, six days after we first met him, we had no available staff to attend and support</a:t>
            </a:r>
          </a:p>
          <a:p>
            <a:endParaRPr lang="en-GB" sz="1800" dirty="0"/>
          </a:p>
          <a:p>
            <a:endParaRPr lang="en-GB" sz="1800" dirty="0"/>
          </a:p>
          <a:p>
            <a:endParaRPr lang="en-GB" dirty="0"/>
          </a:p>
          <a:p>
            <a:endParaRPr lang="en-US" dirty="0"/>
          </a:p>
        </p:txBody>
      </p:sp>
      <p:sp>
        <p:nvSpPr>
          <p:cNvPr id="7" name="Title 1">
            <a:extLst>
              <a:ext uri="{FF2B5EF4-FFF2-40B4-BE49-F238E27FC236}">
                <a16:creationId xmlns:a16="http://schemas.microsoft.com/office/drawing/2014/main" id="{8B1B4E0B-E030-4845-A399-20C268E99618}"/>
              </a:ext>
            </a:extLst>
          </p:cNvPr>
          <p:cNvSpPr>
            <a:spLocks noGrp="1"/>
          </p:cNvSpPr>
          <p:nvPr>
            <p:ph type="title"/>
          </p:nvPr>
        </p:nvSpPr>
        <p:spPr>
          <a:xfrm>
            <a:off x="1614311" y="306333"/>
            <a:ext cx="10385778" cy="1280890"/>
          </a:xfrm>
        </p:spPr>
        <p:txBody>
          <a:bodyPr>
            <a:normAutofit fontScale="90000"/>
          </a:bodyPr>
          <a:lstStyle/>
          <a:p>
            <a:r>
              <a:rPr lang="en-GB" sz="3100" dirty="0"/>
              <a:t>Containing a community</a:t>
            </a:r>
            <a:r>
              <a:rPr lang="en-GB" sz="4400" dirty="0"/>
              <a:t> </a:t>
            </a:r>
            <a:r>
              <a:rPr lang="en-GB" sz="3100" dirty="0"/>
              <a:t>crisis:</a:t>
            </a:r>
            <a:r>
              <a:rPr lang="en-GB" sz="4400" dirty="0"/>
              <a:t> </a:t>
            </a:r>
            <a:r>
              <a:rPr lang="en-GB" sz="3100" dirty="0"/>
              <a:t>an</a:t>
            </a:r>
            <a:r>
              <a:rPr lang="en-GB" sz="4400" dirty="0"/>
              <a:t> </a:t>
            </a:r>
            <a:r>
              <a:rPr lang="en-GB" sz="3100" dirty="0"/>
              <a:t>end</a:t>
            </a:r>
            <a:r>
              <a:rPr lang="en-GB" sz="4400" dirty="0"/>
              <a:t> </a:t>
            </a:r>
            <a:r>
              <a:rPr lang="en-GB" sz="3100" dirty="0"/>
              <a:t>of</a:t>
            </a:r>
            <a:r>
              <a:rPr lang="en-GB" sz="4400" dirty="0"/>
              <a:t> </a:t>
            </a:r>
            <a:r>
              <a:rPr lang="en-GB" sz="3100" dirty="0"/>
              <a:t>life</a:t>
            </a:r>
            <a:r>
              <a:rPr lang="en-GB" sz="4400" dirty="0"/>
              <a:t> </a:t>
            </a:r>
            <a:r>
              <a:rPr lang="en-GB" sz="3100" dirty="0"/>
              <a:t>perspective</a:t>
            </a:r>
            <a:br>
              <a:rPr lang="en-GB" sz="2400" dirty="0"/>
            </a:br>
            <a:br>
              <a:rPr lang="en-GB" sz="2400" dirty="0"/>
            </a:br>
            <a:r>
              <a:rPr lang="en-GB" sz="3100" b="1" dirty="0">
                <a:solidFill>
                  <a:schemeClr val="accent2"/>
                </a:solidFill>
              </a:rPr>
              <a:t>The Community Palliative Care Story (4)</a:t>
            </a:r>
            <a:br>
              <a:rPr lang="en-GB" sz="4400"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384375545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TotalTime>
  <Words>2940</Words>
  <Application>Microsoft Office PowerPoint</Application>
  <PresentationFormat>Widescreen</PresentationFormat>
  <Paragraphs>345</Paragraphs>
  <Slides>34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Aptos</vt:lpstr>
      <vt:lpstr>Arial</vt:lpstr>
      <vt:lpstr>Century Gothic</vt:lpstr>
      <vt:lpstr>GDS Transport</vt:lpstr>
      <vt:lpstr>Wingdings 3</vt:lpstr>
      <vt:lpstr>Wisp</vt:lpstr>
      <vt:lpstr>Containing a community crisis:  an end of life perspective - </vt:lpstr>
      <vt:lpstr>Containing a community crisis: an end of life perspective  Introduction to workshop </vt:lpstr>
      <vt:lpstr>Containing a community crisis: an end of life perspective  Introduction to workshop </vt:lpstr>
      <vt:lpstr>Containing a community crisis: an end of life perspective  The Patient’s History </vt:lpstr>
      <vt:lpstr>Containing a community crisis: an end of life perspective  The Patient’s History </vt:lpstr>
      <vt:lpstr>Containing a community crisis: an end of life perspective  The Community Palliative Care Story (1) </vt:lpstr>
      <vt:lpstr>Containing a community crisis: an end of life perspective  The Community Palliative Care Story (2) </vt:lpstr>
      <vt:lpstr>Containing a community crisis: an end of life perspective  The Community Palliative Care Story (3) </vt:lpstr>
      <vt:lpstr>Containing a community crisis: an end of life perspective  The Community Palliative Care Story (4) </vt:lpstr>
      <vt:lpstr>Containing a community crisis: an end of life perspective  The London Ambulance Paramedic’s Story (1) </vt:lpstr>
      <vt:lpstr>Containing a community crisis: an end of life perspective  The London Ambulance Paramedic’s Story (2) </vt:lpstr>
      <vt:lpstr>Containing a community crisis: an end of life perspective</vt:lpstr>
      <vt:lpstr>Containing a community crisis: an end of life perspective  The Workshops</vt:lpstr>
      <vt:lpstr>Containing a community crisis: an end of life perspective  The Workshops</vt:lpstr>
      <vt:lpstr>Containing a community crisis: an end of life perspective  The Workshops</vt:lpstr>
      <vt:lpstr>Containing a community crisis: an end of life perspective  The Workshops</vt:lpstr>
      <vt:lpstr>Containing a community crisis: an end of life perspective  What happened next? LAS Paramedic’s conclusion (3)</vt:lpstr>
      <vt:lpstr>Containing a community crisis: an end of life perspective  What happened next? Hospital Clinician’s story (1)</vt:lpstr>
      <vt:lpstr>Containing a community crisis: an end of life perspective  What happened next? Hospital Clinician’s story (2)</vt:lpstr>
      <vt:lpstr>Containing a community crisis: an end of life perspective  What happened next? Hospital Clinician’s story (3)</vt:lpstr>
      <vt:lpstr>Containing a community crisis: an end of life perspective  </vt:lpstr>
      <vt:lpstr>Containing a community crisis: an end of life perspective  The Widow’s Story</vt:lpstr>
      <vt:lpstr>PowerPoint Presentation</vt:lpstr>
      <vt:lpstr>PowerPoint Presentation</vt:lpstr>
      <vt:lpstr>PowerPoint Presentation</vt:lpstr>
      <vt:lpstr>Containing a community crisis: an end of life perspective – LAS call prioritisation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Containing a community crisis:  An end of life perspective -</dc:title>
  <dc:creator>Siân Davies</dc:creator>
  <cp:lastModifiedBy>Cameron Heywood-law</cp:lastModifiedBy>
  <cp:revision>42</cp:revision>
  <dcterms:created xsi:type="dcterms:W3CDTF">2024-11-23T13:27:52Z</dcterms:created>
  <dcterms:modified xsi:type="dcterms:W3CDTF">2025-02-04T12:42:56Z</dcterms:modified>
</cp:coreProperties>
</file>