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85" r:id="rId5"/>
    <p:sldId id="754" r:id="rId6"/>
    <p:sldId id="758" r:id="rId7"/>
    <p:sldId id="286" r:id="rId8"/>
    <p:sldId id="299" r:id="rId9"/>
    <p:sldId id="300" r:id="rId10"/>
    <p:sldId id="301" r:id="rId11"/>
    <p:sldId id="313" r:id="rId12"/>
    <p:sldId id="302" r:id="rId13"/>
    <p:sldId id="755" r:id="rId14"/>
    <p:sldId id="308" r:id="rId15"/>
    <p:sldId id="303" r:id="rId16"/>
    <p:sldId id="304" r:id="rId17"/>
    <p:sldId id="311" r:id="rId18"/>
    <p:sldId id="305" r:id="rId19"/>
    <p:sldId id="306" r:id="rId20"/>
    <p:sldId id="764" r:id="rId21"/>
    <p:sldId id="320" r:id="rId22"/>
    <p:sldId id="315" r:id="rId23"/>
    <p:sldId id="316" r:id="rId24"/>
    <p:sldId id="321" r:id="rId25"/>
    <p:sldId id="319" r:id="rId26"/>
    <p:sldId id="765" r:id="rId27"/>
    <p:sldId id="322" r:id="rId28"/>
    <p:sldId id="762" r:id="rId29"/>
    <p:sldId id="76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0AEEE4-FF8B-4C9C-ABE1-7CDF460FBBF5}" v="9" dt="2024-11-19T12:56:38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Butler" userId="6e6238a2-d8ae-4f92-aad9-0ccb8540c234" providerId="ADAL" clId="{D30AEEE4-FF8B-4C9C-ABE1-7CDF460FBBF5}"/>
    <pc:docChg chg="undo custSel addSld delSld modSld sldOrd">
      <pc:chgData name="Matthew Butler" userId="6e6238a2-d8ae-4f92-aad9-0ccb8540c234" providerId="ADAL" clId="{D30AEEE4-FF8B-4C9C-ABE1-7CDF460FBBF5}" dt="2024-11-25T22:22:22.340" v="3206" actId="113"/>
      <pc:docMkLst>
        <pc:docMk/>
      </pc:docMkLst>
      <pc:sldChg chg="modSp del mod">
        <pc:chgData name="Matthew Butler" userId="6e6238a2-d8ae-4f92-aad9-0ccb8540c234" providerId="ADAL" clId="{D30AEEE4-FF8B-4C9C-ABE1-7CDF460FBBF5}" dt="2024-11-19T12:45:03.797" v="850" actId="47"/>
        <pc:sldMkLst>
          <pc:docMk/>
          <pc:sldMk cId="2131441010" sldId="256"/>
        </pc:sldMkLst>
        <pc:spChg chg="mod">
          <ac:chgData name="Matthew Butler" userId="6e6238a2-d8ae-4f92-aad9-0ccb8540c234" providerId="ADAL" clId="{D30AEEE4-FF8B-4C9C-ABE1-7CDF460FBBF5}" dt="2024-11-19T12:44:51.085" v="846" actId="27636"/>
          <ac:spMkLst>
            <pc:docMk/>
            <pc:sldMk cId="2131441010" sldId="256"/>
            <ac:spMk id="2" creationId="{8CAD234E-1FD5-47A2-387E-A3877D26C204}"/>
          </ac:spMkLst>
        </pc:spChg>
      </pc:sldChg>
      <pc:sldChg chg="del">
        <pc:chgData name="Matthew Butler" userId="6e6238a2-d8ae-4f92-aad9-0ccb8540c234" providerId="ADAL" clId="{D30AEEE4-FF8B-4C9C-ABE1-7CDF460FBBF5}" dt="2024-11-19T12:45:02.320" v="849" actId="47"/>
        <pc:sldMkLst>
          <pc:docMk/>
          <pc:sldMk cId="922312498" sldId="257"/>
        </pc:sldMkLst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4270087032" sldId="258"/>
        </pc:sldMkLst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2348007871" sldId="261"/>
        </pc:sldMkLst>
      </pc:sldChg>
      <pc:sldChg chg="modSp add del mod">
        <pc:chgData name="Matthew Butler" userId="6e6238a2-d8ae-4f92-aad9-0ccb8540c234" providerId="ADAL" clId="{D30AEEE4-FF8B-4C9C-ABE1-7CDF460FBBF5}" dt="2024-11-19T12:55:14.712" v="1347" actId="47"/>
        <pc:sldMkLst>
          <pc:docMk/>
          <pc:sldMk cId="2783117959" sldId="262"/>
        </pc:sldMkLst>
        <pc:spChg chg="mod">
          <ac:chgData name="Matthew Butler" userId="6e6238a2-d8ae-4f92-aad9-0ccb8540c234" providerId="ADAL" clId="{D30AEEE4-FF8B-4C9C-ABE1-7CDF460FBBF5}" dt="2024-11-19T12:53:07.741" v="1093" actId="21"/>
          <ac:spMkLst>
            <pc:docMk/>
            <pc:sldMk cId="2783117959" sldId="262"/>
            <ac:spMk id="3" creationId="{24DECD35-1CD2-0DC4-CD30-74F4B336B915}"/>
          </ac:spMkLst>
        </pc:spChg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3797750124" sldId="263"/>
        </pc:sldMkLst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3916860081" sldId="264"/>
        </pc:sldMkLst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445191822" sldId="265"/>
        </pc:sldMkLst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638263523" sldId="267"/>
        </pc:sldMkLst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1311987155" sldId="271"/>
        </pc:sldMkLst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4044805072" sldId="272"/>
        </pc:sldMkLst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2842348122" sldId="273"/>
        </pc:sldMkLst>
      </pc:sldChg>
      <pc:sldChg chg="add del">
        <pc:chgData name="Matthew Butler" userId="6e6238a2-d8ae-4f92-aad9-0ccb8540c234" providerId="ADAL" clId="{D30AEEE4-FF8B-4C9C-ABE1-7CDF460FBBF5}" dt="2024-11-19T12:55:19.320" v="1348" actId="47"/>
        <pc:sldMkLst>
          <pc:docMk/>
          <pc:sldMk cId="3456452866" sldId="276"/>
        </pc:sldMkLst>
      </pc:sldChg>
      <pc:sldChg chg="modSp add mod">
        <pc:chgData name="Matthew Butler" userId="6e6238a2-d8ae-4f92-aad9-0ccb8540c234" providerId="ADAL" clId="{D30AEEE4-FF8B-4C9C-ABE1-7CDF460FBBF5}" dt="2024-11-25T22:22:22.340" v="3206" actId="113"/>
        <pc:sldMkLst>
          <pc:docMk/>
          <pc:sldMk cId="220375174" sldId="285"/>
        </pc:sldMkLst>
        <pc:spChg chg="mod">
          <ac:chgData name="Matthew Butler" userId="6e6238a2-d8ae-4f92-aad9-0ccb8540c234" providerId="ADAL" clId="{D30AEEE4-FF8B-4C9C-ABE1-7CDF460FBBF5}" dt="2024-11-19T12:44:58.056" v="848" actId="27636"/>
          <ac:spMkLst>
            <pc:docMk/>
            <pc:sldMk cId="220375174" sldId="285"/>
            <ac:spMk id="2" creationId="{3EF7B33A-C3CB-5FBA-A7C4-C3F3ED390089}"/>
          </ac:spMkLst>
        </pc:spChg>
        <pc:spChg chg="mod">
          <ac:chgData name="Matthew Butler" userId="6e6238a2-d8ae-4f92-aad9-0ccb8540c234" providerId="ADAL" clId="{D30AEEE4-FF8B-4C9C-ABE1-7CDF460FBBF5}" dt="2024-11-25T22:22:22.340" v="3206" actId="113"/>
          <ac:spMkLst>
            <pc:docMk/>
            <pc:sldMk cId="220375174" sldId="285"/>
            <ac:spMk id="3" creationId="{866ACDD2-F735-4219-5384-5AE444C64781}"/>
          </ac:spMkLst>
        </pc:spChg>
      </pc:sldChg>
      <pc:sldChg chg="add ord">
        <pc:chgData name="Matthew Butler" userId="6e6238a2-d8ae-4f92-aad9-0ccb8540c234" providerId="ADAL" clId="{D30AEEE4-FF8B-4C9C-ABE1-7CDF460FBBF5}" dt="2024-11-19T12:44:16.412" v="841"/>
        <pc:sldMkLst>
          <pc:docMk/>
          <pc:sldMk cId="1857791680" sldId="286"/>
        </pc:sldMkLst>
      </pc:sldChg>
      <pc:sldChg chg="modSp add mod">
        <pc:chgData name="Matthew Butler" userId="6e6238a2-d8ae-4f92-aad9-0ccb8540c234" providerId="ADAL" clId="{D30AEEE4-FF8B-4C9C-ABE1-7CDF460FBBF5}" dt="2024-11-19T12:42:36.340" v="668" actId="20577"/>
        <pc:sldMkLst>
          <pc:docMk/>
          <pc:sldMk cId="3006050369" sldId="299"/>
        </pc:sldMkLst>
        <pc:spChg chg="mod">
          <ac:chgData name="Matthew Butler" userId="6e6238a2-d8ae-4f92-aad9-0ccb8540c234" providerId="ADAL" clId="{D30AEEE4-FF8B-4C9C-ABE1-7CDF460FBBF5}" dt="2024-11-19T12:38:42.204" v="3" actId="1076"/>
          <ac:spMkLst>
            <pc:docMk/>
            <pc:sldMk cId="3006050369" sldId="299"/>
            <ac:spMk id="5" creationId="{6D6DD597-F9A1-8941-CABB-49550DC55988}"/>
          </ac:spMkLst>
        </pc:spChg>
        <pc:spChg chg="mod">
          <ac:chgData name="Matthew Butler" userId="6e6238a2-d8ae-4f92-aad9-0ccb8540c234" providerId="ADAL" clId="{D30AEEE4-FF8B-4C9C-ABE1-7CDF460FBBF5}" dt="2024-11-19T12:42:36.340" v="668" actId="20577"/>
          <ac:spMkLst>
            <pc:docMk/>
            <pc:sldMk cId="3006050369" sldId="299"/>
            <ac:spMk id="7" creationId="{F20BE920-552C-1502-6686-EB5C407869B0}"/>
          </ac:spMkLst>
        </pc:spChg>
        <pc:picChg chg="mod">
          <ac:chgData name="Matthew Butler" userId="6e6238a2-d8ae-4f92-aad9-0ccb8540c234" providerId="ADAL" clId="{D30AEEE4-FF8B-4C9C-ABE1-7CDF460FBBF5}" dt="2024-11-19T12:38:47.749" v="4" actId="1076"/>
          <ac:picMkLst>
            <pc:docMk/>
            <pc:sldMk cId="3006050369" sldId="299"/>
            <ac:picMk id="6" creationId="{7BD239D6-3CDF-8663-9801-BE9365EBF6AC}"/>
          </ac:picMkLst>
        </pc:picChg>
      </pc:sldChg>
      <pc:sldChg chg="modSp add mod">
        <pc:chgData name="Matthew Butler" userId="6e6238a2-d8ae-4f92-aad9-0ccb8540c234" providerId="ADAL" clId="{D30AEEE4-FF8B-4C9C-ABE1-7CDF460FBBF5}" dt="2024-11-19T12:42:58.667" v="761" actId="20577"/>
        <pc:sldMkLst>
          <pc:docMk/>
          <pc:sldMk cId="3348835588" sldId="300"/>
        </pc:sldMkLst>
        <pc:spChg chg="mod">
          <ac:chgData name="Matthew Butler" userId="6e6238a2-d8ae-4f92-aad9-0ccb8540c234" providerId="ADAL" clId="{D30AEEE4-FF8B-4C9C-ABE1-7CDF460FBBF5}" dt="2024-11-19T12:42:58.667" v="761" actId="20577"/>
          <ac:spMkLst>
            <pc:docMk/>
            <pc:sldMk cId="3348835588" sldId="300"/>
            <ac:spMk id="6" creationId="{C901C3F7-60E7-7FBC-D2F4-C523C1800092}"/>
          </ac:spMkLst>
        </pc:spChg>
      </pc:sldChg>
      <pc:sldChg chg="modSp add mod">
        <pc:chgData name="Matthew Butler" userId="6e6238a2-d8ae-4f92-aad9-0ccb8540c234" providerId="ADAL" clId="{D30AEEE4-FF8B-4C9C-ABE1-7CDF460FBBF5}" dt="2024-11-19T12:49:07.532" v="1017" actId="20577"/>
        <pc:sldMkLst>
          <pc:docMk/>
          <pc:sldMk cId="1588421368" sldId="301"/>
        </pc:sldMkLst>
        <pc:spChg chg="mod">
          <ac:chgData name="Matthew Butler" userId="6e6238a2-d8ae-4f92-aad9-0ccb8540c234" providerId="ADAL" clId="{D30AEEE4-FF8B-4C9C-ABE1-7CDF460FBBF5}" dt="2024-11-19T12:49:07.532" v="1017" actId="20577"/>
          <ac:spMkLst>
            <pc:docMk/>
            <pc:sldMk cId="1588421368" sldId="301"/>
            <ac:spMk id="4" creationId="{EDE8F9DC-C21F-D1C0-C27B-535A633E5369}"/>
          </ac:spMkLst>
        </pc:spChg>
      </pc:sldChg>
      <pc:sldChg chg="modSp add mod">
        <pc:chgData name="Matthew Butler" userId="6e6238a2-d8ae-4f92-aad9-0ccb8540c234" providerId="ADAL" clId="{D30AEEE4-FF8B-4C9C-ABE1-7CDF460FBBF5}" dt="2024-11-19T12:41:49.321" v="505" actId="20577"/>
        <pc:sldMkLst>
          <pc:docMk/>
          <pc:sldMk cId="3096439388" sldId="302"/>
        </pc:sldMkLst>
        <pc:spChg chg="mod">
          <ac:chgData name="Matthew Butler" userId="6e6238a2-d8ae-4f92-aad9-0ccb8540c234" providerId="ADAL" clId="{D30AEEE4-FF8B-4C9C-ABE1-7CDF460FBBF5}" dt="2024-11-19T12:41:49.321" v="505" actId="20577"/>
          <ac:spMkLst>
            <pc:docMk/>
            <pc:sldMk cId="3096439388" sldId="302"/>
            <ac:spMk id="4" creationId="{395CBE21-7505-EAC2-5920-2135A5053769}"/>
          </ac:spMkLst>
        </pc:spChg>
      </pc:sldChg>
      <pc:sldChg chg="modSp add mod">
        <pc:chgData name="Matthew Butler" userId="6e6238a2-d8ae-4f92-aad9-0ccb8540c234" providerId="ADAL" clId="{D30AEEE4-FF8B-4C9C-ABE1-7CDF460FBBF5}" dt="2024-11-19T12:46:03.756" v="877" actId="20577"/>
        <pc:sldMkLst>
          <pc:docMk/>
          <pc:sldMk cId="2211409949" sldId="303"/>
        </pc:sldMkLst>
        <pc:spChg chg="mod">
          <ac:chgData name="Matthew Butler" userId="6e6238a2-d8ae-4f92-aad9-0ccb8540c234" providerId="ADAL" clId="{D30AEEE4-FF8B-4C9C-ABE1-7CDF460FBBF5}" dt="2024-11-19T12:46:03.756" v="877" actId="20577"/>
          <ac:spMkLst>
            <pc:docMk/>
            <pc:sldMk cId="2211409949" sldId="303"/>
            <ac:spMk id="5" creationId="{E13F8460-BE8C-88CB-7D24-2F76F500DE5D}"/>
          </ac:spMkLst>
        </pc:spChg>
      </pc:sldChg>
      <pc:sldChg chg="add">
        <pc:chgData name="Matthew Butler" userId="6e6238a2-d8ae-4f92-aad9-0ccb8540c234" providerId="ADAL" clId="{D30AEEE4-FF8B-4C9C-ABE1-7CDF460FBBF5}" dt="2024-11-19T12:38:34.331" v="2"/>
        <pc:sldMkLst>
          <pc:docMk/>
          <pc:sldMk cId="1735906324" sldId="304"/>
        </pc:sldMkLst>
      </pc:sldChg>
      <pc:sldChg chg="add">
        <pc:chgData name="Matthew Butler" userId="6e6238a2-d8ae-4f92-aad9-0ccb8540c234" providerId="ADAL" clId="{D30AEEE4-FF8B-4C9C-ABE1-7CDF460FBBF5}" dt="2024-11-19T12:38:34.331" v="2"/>
        <pc:sldMkLst>
          <pc:docMk/>
          <pc:sldMk cId="3437262812" sldId="305"/>
        </pc:sldMkLst>
      </pc:sldChg>
      <pc:sldChg chg="modSp add mod">
        <pc:chgData name="Matthew Butler" userId="6e6238a2-d8ae-4f92-aad9-0ccb8540c234" providerId="ADAL" clId="{D30AEEE4-FF8B-4C9C-ABE1-7CDF460FBBF5}" dt="2024-11-19T13:07:26.019" v="3099" actId="20577"/>
        <pc:sldMkLst>
          <pc:docMk/>
          <pc:sldMk cId="880118571" sldId="306"/>
        </pc:sldMkLst>
        <pc:spChg chg="mod">
          <ac:chgData name="Matthew Butler" userId="6e6238a2-d8ae-4f92-aad9-0ccb8540c234" providerId="ADAL" clId="{D30AEEE4-FF8B-4C9C-ABE1-7CDF460FBBF5}" dt="2024-11-19T13:07:26.019" v="3099" actId="20577"/>
          <ac:spMkLst>
            <pc:docMk/>
            <pc:sldMk cId="880118571" sldId="306"/>
            <ac:spMk id="4" creationId="{754C804F-CD2B-E0C7-B82B-106740CC7740}"/>
          </ac:spMkLst>
        </pc:spChg>
      </pc:sldChg>
      <pc:sldChg chg="add">
        <pc:chgData name="Matthew Butler" userId="6e6238a2-d8ae-4f92-aad9-0ccb8540c234" providerId="ADAL" clId="{D30AEEE4-FF8B-4C9C-ABE1-7CDF460FBBF5}" dt="2024-11-19T12:38:34.331" v="2"/>
        <pc:sldMkLst>
          <pc:docMk/>
          <pc:sldMk cId="1773802471" sldId="308"/>
        </pc:sldMkLst>
      </pc:sldChg>
      <pc:sldChg chg="add del">
        <pc:chgData name="Matthew Butler" userId="6e6238a2-d8ae-4f92-aad9-0ccb8540c234" providerId="ADAL" clId="{D30AEEE4-FF8B-4C9C-ABE1-7CDF460FBBF5}" dt="2024-11-19T12:46:38.144" v="885" actId="47"/>
        <pc:sldMkLst>
          <pc:docMk/>
          <pc:sldMk cId="1859513269" sldId="310"/>
        </pc:sldMkLst>
      </pc:sldChg>
      <pc:sldChg chg="modSp add mod">
        <pc:chgData name="Matthew Butler" userId="6e6238a2-d8ae-4f92-aad9-0ccb8540c234" providerId="ADAL" clId="{D30AEEE4-FF8B-4C9C-ABE1-7CDF460FBBF5}" dt="2024-11-19T12:46:15.668" v="884" actId="20577"/>
        <pc:sldMkLst>
          <pc:docMk/>
          <pc:sldMk cId="2513653562" sldId="311"/>
        </pc:sldMkLst>
        <pc:spChg chg="mod">
          <ac:chgData name="Matthew Butler" userId="6e6238a2-d8ae-4f92-aad9-0ccb8540c234" providerId="ADAL" clId="{D30AEEE4-FF8B-4C9C-ABE1-7CDF460FBBF5}" dt="2024-11-19T12:46:15.668" v="884" actId="20577"/>
          <ac:spMkLst>
            <pc:docMk/>
            <pc:sldMk cId="2513653562" sldId="311"/>
            <ac:spMk id="4" creationId="{61C61FEB-E875-9ED4-987C-C4AEA8B51DE7}"/>
          </ac:spMkLst>
        </pc:spChg>
      </pc:sldChg>
      <pc:sldChg chg="modSp add mod">
        <pc:chgData name="Matthew Butler" userId="6e6238a2-d8ae-4f92-aad9-0ccb8540c234" providerId="ADAL" clId="{D30AEEE4-FF8B-4C9C-ABE1-7CDF460FBBF5}" dt="2024-11-19T13:06:40.231" v="3085" actId="20577"/>
        <pc:sldMkLst>
          <pc:docMk/>
          <pc:sldMk cId="3716135382" sldId="313"/>
        </pc:sldMkLst>
        <pc:spChg chg="mod">
          <ac:chgData name="Matthew Butler" userId="6e6238a2-d8ae-4f92-aad9-0ccb8540c234" providerId="ADAL" clId="{D30AEEE4-FF8B-4C9C-ABE1-7CDF460FBBF5}" dt="2024-11-19T12:39:57.152" v="73" actId="20577"/>
          <ac:spMkLst>
            <pc:docMk/>
            <pc:sldMk cId="3716135382" sldId="313"/>
            <ac:spMk id="3" creationId="{9D53EDEE-64BD-8749-99E7-A70661B1E531}"/>
          </ac:spMkLst>
        </pc:spChg>
        <pc:spChg chg="mod">
          <ac:chgData name="Matthew Butler" userId="6e6238a2-d8ae-4f92-aad9-0ccb8540c234" providerId="ADAL" clId="{D30AEEE4-FF8B-4C9C-ABE1-7CDF460FBBF5}" dt="2024-11-19T13:06:40.231" v="3085" actId="20577"/>
          <ac:spMkLst>
            <pc:docMk/>
            <pc:sldMk cId="3716135382" sldId="313"/>
            <ac:spMk id="4" creationId="{CE7632E5-9889-443E-8F3A-B6661D7CD794}"/>
          </ac:spMkLst>
        </pc:spChg>
      </pc:sldChg>
      <pc:sldChg chg="add">
        <pc:chgData name="Matthew Butler" userId="6e6238a2-d8ae-4f92-aad9-0ccb8540c234" providerId="ADAL" clId="{D30AEEE4-FF8B-4C9C-ABE1-7CDF460FBBF5}" dt="2024-11-19T12:38:34.331" v="2"/>
        <pc:sldMkLst>
          <pc:docMk/>
          <pc:sldMk cId="3347471921" sldId="315"/>
        </pc:sldMkLst>
      </pc:sldChg>
      <pc:sldChg chg="modSp add mod">
        <pc:chgData name="Matthew Butler" userId="6e6238a2-d8ae-4f92-aad9-0ccb8540c234" providerId="ADAL" clId="{D30AEEE4-FF8B-4C9C-ABE1-7CDF460FBBF5}" dt="2024-11-19T13:01:50.925" v="2490" actId="20577"/>
        <pc:sldMkLst>
          <pc:docMk/>
          <pc:sldMk cId="3136972564" sldId="316"/>
        </pc:sldMkLst>
        <pc:spChg chg="mod">
          <ac:chgData name="Matthew Butler" userId="6e6238a2-d8ae-4f92-aad9-0ccb8540c234" providerId="ADAL" clId="{D30AEEE4-FF8B-4C9C-ABE1-7CDF460FBBF5}" dt="2024-11-19T13:01:50.925" v="2490" actId="20577"/>
          <ac:spMkLst>
            <pc:docMk/>
            <pc:sldMk cId="3136972564" sldId="316"/>
            <ac:spMk id="4" creationId="{E1FD37BA-D128-AE9B-2B8E-480EF47CED14}"/>
          </ac:spMkLst>
        </pc:spChg>
      </pc:sldChg>
      <pc:sldChg chg="modSp add mod">
        <pc:chgData name="Matthew Butler" userId="6e6238a2-d8ae-4f92-aad9-0ccb8540c234" providerId="ADAL" clId="{D30AEEE4-FF8B-4C9C-ABE1-7CDF460FBBF5}" dt="2024-11-19T13:03:22.845" v="2661" actId="20577"/>
        <pc:sldMkLst>
          <pc:docMk/>
          <pc:sldMk cId="2957880493" sldId="319"/>
        </pc:sldMkLst>
        <pc:spChg chg="mod">
          <ac:chgData name="Matthew Butler" userId="6e6238a2-d8ae-4f92-aad9-0ccb8540c234" providerId="ADAL" clId="{D30AEEE4-FF8B-4C9C-ABE1-7CDF460FBBF5}" dt="2024-11-19T13:03:22.845" v="2661" actId="20577"/>
          <ac:spMkLst>
            <pc:docMk/>
            <pc:sldMk cId="2957880493" sldId="319"/>
            <ac:spMk id="4" creationId="{DC998FB1-EC53-5059-D022-DD0021F3C4ED}"/>
          </ac:spMkLst>
        </pc:spChg>
      </pc:sldChg>
      <pc:sldChg chg="add">
        <pc:chgData name="Matthew Butler" userId="6e6238a2-d8ae-4f92-aad9-0ccb8540c234" providerId="ADAL" clId="{D30AEEE4-FF8B-4C9C-ABE1-7CDF460FBBF5}" dt="2024-11-19T12:38:34.331" v="2"/>
        <pc:sldMkLst>
          <pc:docMk/>
          <pc:sldMk cId="607518593" sldId="320"/>
        </pc:sldMkLst>
      </pc:sldChg>
      <pc:sldChg chg="modSp add mod">
        <pc:chgData name="Matthew Butler" userId="6e6238a2-d8ae-4f92-aad9-0ccb8540c234" providerId="ADAL" clId="{D30AEEE4-FF8B-4C9C-ABE1-7CDF460FBBF5}" dt="2024-11-19T13:02:41.957" v="2559" actId="20577"/>
        <pc:sldMkLst>
          <pc:docMk/>
          <pc:sldMk cId="925005437" sldId="321"/>
        </pc:sldMkLst>
        <pc:spChg chg="mod">
          <ac:chgData name="Matthew Butler" userId="6e6238a2-d8ae-4f92-aad9-0ccb8540c234" providerId="ADAL" clId="{D30AEEE4-FF8B-4C9C-ABE1-7CDF460FBBF5}" dt="2024-11-19T13:02:41.957" v="2559" actId="20577"/>
          <ac:spMkLst>
            <pc:docMk/>
            <pc:sldMk cId="925005437" sldId="321"/>
            <ac:spMk id="4" creationId="{D2AB0053-1933-7185-1A21-AE63FAF3F28E}"/>
          </ac:spMkLst>
        </pc:spChg>
      </pc:sldChg>
      <pc:sldChg chg="modSp add mod">
        <pc:chgData name="Matthew Butler" userId="6e6238a2-d8ae-4f92-aad9-0ccb8540c234" providerId="ADAL" clId="{D30AEEE4-FF8B-4C9C-ABE1-7CDF460FBBF5}" dt="2024-11-19T12:48:37.295" v="962" actId="20577"/>
        <pc:sldMkLst>
          <pc:docMk/>
          <pc:sldMk cId="4179283743" sldId="322"/>
        </pc:sldMkLst>
        <pc:spChg chg="mod">
          <ac:chgData name="Matthew Butler" userId="6e6238a2-d8ae-4f92-aad9-0ccb8540c234" providerId="ADAL" clId="{D30AEEE4-FF8B-4C9C-ABE1-7CDF460FBBF5}" dt="2024-11-19T12:48:37.295" v="962" actId="20577"/>
          <ac:spMkLst>
            <pc:docMk/>
            <pc:sldMk cId="4179283743" sldId="322"/>
            <ac:spMk id="4" creationId="{1886DD98-6340-3E8D-46C7-384A28BF769F}"/>
          </ac:spMkLst>
        </pc:spChg>
      </pc:sldChg>
      <pc:sldChg chg="modSp mod">
        <pc:chgData name="Matthew Butler" userId="6e6238a2-d8ae-4f92-aad9-0ccb8540c234" providerId="ADAL" clId="{D30AEEE4-FF8B-4C9C-ABE1-7CDF460FBBF5}" dt="2024-11-19T13:06:07.640" v="3056" actId="20577"/>
        <pc:sldMkLst>
          <pc:docMk/>
          <pc:sldMk cId="799268708" sldId="754"/>
        </pc:sldMkLst>
        <pc:spChg chg="mod">
          <ac:chgData name="Matthew Butler" userId="6e6238a2-d8ae-4f92-aad9-0ccb8540c234" providerId="ADAL" clId="{D30AEEE4-FF8B-4C9C-ABE1-7CDF460FBBF5}" dt="2024-11-19T12:45:27.927" v="854" actId="207"/>
          <ac:spMkLst>
            <pc:docMk/>
            <pc:sldMk cId="799268708" sldId="754"/>
            <ac:spMk id="2" creationId="{6332B39C-ACD8-47D8-8211-A7E195AFEC03}"/>
          </ac:spMkLst>
        </pc:spChg>
        <pc:spChg chg="mod">
          <ac:chgData name="Matthew Butler" userId="6e6238a2-d8ae-4f92-aad9-0ccb8540c234" providerId="ADAL" clId="{D30AEEE4-FF8B-4C9C-ABE1-7CDF460FBBF5}" dt="2024-11-19T13:05:58.677" v="3054" actId="2711"/>
          <ac:spMkLst>
            <pc:docMk/>
            <pc:sldMk cId="799268708" sldId="754"/>
            <ac:spMk id="3" creationId="{313DACAA-3746-4BDD-9BCB-E4B1C1C57798}"/>
          </ac:spMkLst>
        </pc:spChg>
        <pc:spChg chg="mod">
          <ac:chgData name="Matthew Butler" userId="6e6238a2-d8ae-4f92-aad9-0ccb8540c234" providerId="ADAL" clId="{D30AEEE4-FF8B-4C9C-ABE1-7CDF460FBBF5}" dt="2024-11-19T13:06:07.640" v="3056" actId="20577"/>
          <ac:spMkLst>
            <pc:docMk/>
            <pc:sldMk cId="799268708" sldId="754"/>
            <ac:spMk id="4" creationId="{D6AB0ED5-17D2-3B9E-2344-0BE028CED454}"/>
          </ac:spMkLst>
        </pc:spChg>
      </pc:sldChg>
      <pc:sldChg chg="modSp add mod">
        <pc:chgData name="Matthew Butler" userId="6e6238a2-d8ae-4f92-aad9-0ccb8540c234" providerId="ADAL" clId="{D30AEEE4-FF8B-4C9C-ABE1-7CDF460FBBF5}" dt="2024-11-19T13:07:56.737" v="3150" actId="20577"/>
        <pc:sldMkLst>
          <pc:docMk/>
          <pc:sldMk cId="2743113460" sldId="755"/>
        </pc:sldMkLst>
        <pc:spChg chg="mod">
          <ac:chgData name="Matthew Butler" userId="6e6238a2-d8ae-4f92-aad9-0ccb8540c234" providerId="ADAL" clId="{D30AEEE4-FF8B-4C9C-ABE1-7CDF460FBBF5}" dt="2024-11-19T13:07:56.737" v="3150" actId="20577"/>
          <ac:spMkLst>
            <pc:docMk/>
            <pc:sldMk cId="2743113460" sldId="755"/>
            <ac:spMk id="3" creationId="{27D1F63B-D67F-CB4A-3721-831F20EA5980}"/>
          </ac:spMkLst>
        </pc:spChg>
        <pc:spChg chg="mod">
          <ac:chgData name="Matthew Butler" userId="6e6238a2-d8ae-4f92-aad9-0ccb8540c234" providerId="ADAL" clId="{D30AEEE4-FF8B-4C9C-ABE1-7CDF460FBBF5}" dt="2024-11-19T12:55:12.662" v="1346" actId="313"/>
          <ac:spMkLst>
            <pc:docMk/>
            <pc:sldMk cId="2743113460" sldId="755"/>
            <ac:spMk id="4" creationId="{43879B5A-3485-A036-026E-8F5C5FF62428}"/>
          </ac:spMkLst>
        </pc:spChg>
      </pc:sldChg>
      <pc:sldChg chg="modSp add del mod">
        <pc:chgData name="Matthew Butler" userId="6e6238a2-d8ae-4f92-aad9-0ccb8540c234" providerId="ADAL" clId="{D30AEEE4-FF8B-4C9C-ABE1-7CDF460FBBF5}" dt="2024-11-19T13:05:48.387" v="3053" actId="2711"/>
        <pc:sldMkLst>
          <pc:docMk/>
          <pc:sldMk cId="3431535860" sldId="758"/>
        </pc:sldMkLst>
        <pc:spChg chg="mod">
          <ac:chgData name="Matthew Butler" userId="6e6238a2-d8ae-4f92-aad9-0ccb8540c234" providerId="ADAL" clId="{D30AEEE4-FF8B-4C9C-ABE1-7CDF460FBBF5}" dt="2024-11-19T13:05:37.216" v="3047" actId="2711"/>
          <ac:spMkLst>
            <pc:docMk/>
            <pc:sldMk cId="3431535860" sldId="758"/>
            <ac:spMk id="2" creationId="{5A06457B-825A-50E7-5ABF-A437F1549864}"/>
          </ac:spMkLst>
        </pc:spChg>
        <pc:spChg chg="mod">
          <ac:chgData name="Matthew Butler" userId="6e6238a2-d8ae-4f92-aad9-0ccb8540c234" providerId="ADAL" clId="{D30AEEE4-FF8B-4C9C-ABE1-7CDF460FBBF5}" dt="2024-11-19T13:05:48.387" v="3053" actId="2711"/>
          <ac:spMkLst>
            <pc:docMk/>
            <pc:sldMk cId="3431535860" sldId="758"/>
            <ac:spMk id="3" creationId="{B73B46D8-BDCB-7345-06B7-1D56D6132249}"/>
          </ac:spMkLst>
        </pc:spChg>
      </pc:sldChg>
      <pc:sldChg chg="del">
        <pc:chgData name="Matthew Butler" userId="6e6238a2-d8ae-4f92-aad9-0ccb8540c234" providerId="ADAL" clId="{D30AEEE4-FF8B-4C9C-ABE1-7CDF460FBBF5}" dt="2024-11-19T12:37:59.900" v="1" actId="47"/>
        <pc:sldMkLst>
          <pc:docMk/>
          <pc:sldMk cId="1661166606" sldId="760"/>
        </pc:sldMkLst>
      </pc:sldChg>
      <pc:sldChg chg="modSp add del mod">
        <pc:chgData name="Matthew Butler" userId="6e6238a2-d8ae-4f92-aad9-0ccb8540c234" providerId="ADAL" clId="{D30AEEE4-FF8B-4C9C-ABE1-7CDF460FBBF5}" dt="2024-11-19T12:58:56.631" v="1870" actId="47"/>
        <pc:sldMkLst>
          <pc:docMk/>
          <pc:sldMk cId="3488828992" sldId="761"/>
        </pc:sldMkLst>
        <pc:spChg chg="mod">
          <ac:chgData name="Matthew Butler" userId="6e6238a2-d8ae-4f92-aad9-0ccb8540c234" providerId="ADAL" clId="{D30AEEE4-FF8B-4C9C-ABE1-7CDF460FBBF5}" dt="2024-11-19T12:58:30.301" v="1826" actId="21"/>
          <ac:spMkLst>
            <pc:docMk/>
            <pc:sldMk cId="3488828992" sldId="761"/>
            <ac:spMk id="3" creationId="{54D13844-0E5F-C36F-B265-78F0A430CC97}"/>
          </ac:spMkLst>
        </pc:spChg>
      </pc:sldChg>
      <pc:sldChg chg="modSp add mod">
        <pc:chgData name="Matthew Butler" userId="6e6238a2-d8ae-4f92-aad9-0ccb8540c234" providerId="ADAL" clId="{D30AEEE4-FF8B-4C9C-ABE1-7CDF460FBBF5}" dt="2024-11-19T13:08:35.553" v="3203" actId="20577"/>
        <pc:sldMkLst>
          <pc:docMk/>
          <pc:sldMk cId="2749582294" sldId="762"/>
        </pc:sldMkLst>
        <pc:spChg chg="mod">
          <ac:chgData name="Matthew Butler" userId="6e6238a2-d8ae-4f92-aad9-0ccb8540c234" providerId="ADAL" clId="{D30AEEE4-FF8B-4C9C-ABE1-7CDF460FBBF5}" dt="2024-11-19T12:58:27.719" v="1825" actId="20577"/>
          <ac:spMkLst>
            <pc:docMk/>
            <pc:sldMk cId="2749582294" sldId="762"/>
            <ac:spMk id="3" creationId="{78852B10-7071-0AB1-90E2-CA59E45C427A}"/>
          </ac:spMkLst>
        </pc:spChg>
        <pc:spChg chg="mod">
          <ac:chgData name="Matthew Butler" userId="6e6238a2-d8ae-4f92-aad9-0ccb8540c234" providerId="ADAL" clId="{D30AEEE4-FF8B-4C9C-ABE1-7CDF460FBBF5}" dt="2024-11-19T13:08:35.553" v="3203" actId="20577"/>
          <ac:spMkLst>
            <pc:docMk/>
            <pc:sldMk cId="2749582294" sldId="762"/>
            <ac:spMk id="4" creationId="{0FAAA5EA-488C-91EA-F65D-BFFE047E6A9A}"/>
          </ac:spMkLst>
        </pc:spChg>
      </pc:sldChg>
      <pc:sldChg chg="modSp add mod">
        <pc:chgData name="Matthew Butler" userId="6e6238a2-d8ae-4f92-aad9-0ccb8540c234" providerId="ADAL" clId="{D30AEEE4-FF8B-4C9C-ABE1-7CDF460FBBF5}" dt="2024-11-19T13:05:18.796" v="3046" actId="20577"/>
        <pc:sldMkLst>
          <pc:docMk/>
          <pc:sldMk cId="468505642" sldId="763"/>
        </pc:sldMkLst>
        <pc:spChg chg="mod">
          <ac:chgData name="Matthew Butler" userId="6e6238a2-d8ae-4f92-aad9-0ccb8540c234" providerId="ADAL" clId="{D30AEEE4-FF8B-4C9C-ABE1-7CDF460FBBF5}" dt="2024-11-19T13:05:18.796" v="3046" actId="20577"/>
          <ac:spMkLst>
            <pc:docMk/>
            <pc:sldMk cId="468505642" sldId="763"/>
            <ac:spMk id="4" creationId="{A1BDCF7F-66C0-B4A6-ED38-AB8803FFA2AD}"/>
          </ac:spMkLst>
        </pc:spChg>
      </pc:sldChg>
      <pc:sldChg chg="modSp add mod">
        <pc:chgData name="Matthew Butler" userId="6e6238a2-d8ae-4f92-aad9-0ccb8540c234" providerId="ADAL" clId="{D30AEEE4-FF8B-4C9C-ABE1-7CDF460FBBF5}" dt="2024-11-19T13:07:48.897" v="3127" actId="20577"/>
        <pc:sldMkLst>
          <pc:docMk/>
          <pc:sldMk cId="3649084798" sldId="764"/>
        </pc:sldMkLst>
        <pc:spChg chg="mod">
          <ac:chgData name="Matthew Butler" userId="6e6238a2-d8ae-4f92-aad9-0ccb8540c234" providerId="ADAL" clId="{D30AEEE4-FF8B-4C9C-ABE1-7CDF460FBBF5}" dt="2024-11-19T13:07:48.897" v="3127" actId="20577"/>
          <ac:spMkLst>
            <pc:docMk/>
            <pc:sldMk cId="3649084798" sldId="764"/>
            <ac:spMk id="3" creationId="{60E91F89-2EE5-C966-B48B-9BD8BECDF8D2}"/>
          </ac:spMkLst>
        </pc:spChg>
        <pc:spChg chg="mod">
          <ac:chgData name="Matthew Butler" userId="6e6238a2-d8ae-4f92-aad9-0ccb8540c234" providerId="ADAL" clId="{D30AEEE4-FF8B-4C9C-ABE1-7CDF460FBBF5}" dt="2024-11-19T13:01:03.136" v="2417" actId="20577"/>
          <ac:spMkLst>
            <pc:docMk/>
            <pc:sldMk cId="3649084798" sldId="764"/>
            <ac:spMk id="4" creationId="{1B5C2D81-E9FC-3368-493F-3307B793158B}"/>
          </ac:spMkLst>
        </pc:spChg>
      </pc:sldChg>
      <pc:sldChg chg="modSp add mod">
        <pc:chgData name="Matthew Butler" userId="6e6238a2-d8ae-4f92-aad9-0ccb8540c234" providerId="ADAL" clId="{D30AEEE4-FF8B-4C9C-ABE1-7CDF460FBBF5}" dt="2024-11-19T13:08:15.891" v="3180" actId="313"/>
        <pc:sldMkLst>
          <pc:docMk/>
          <pc:sldMk cId="1670611301" sldId="765"/>
        </pc:sldMkLst>
        <pc:spChg chg="mod">
          <ac:chgData name="Matthew Butler" userId="6e6238a2-d8ae-4f92-aad9-0ccb8540c234" providerId="ADAL" clId="{D30AEEE4-FF8B-4C9C-ABE1-7CDF460FBBF5}" dt="2024-11-19T13:08:15.891" v="3180" actId="313"/>
          <ac:spMkLst>
            <pc:docMk/>
            <pc:sldMk cId="1670611301" sldId="765"/>
            <ac:spMk id="3" creationId="{9FBAECF5-5D56-E783-A087-0452631E6906}"/>
          </ac:spMkLst>
        </pc:spChg>
        <pc:spChg chg="mod">
          <ac:chgData name="Matthew Butler" userId="6e6238a2-d8ae-4f92-aad9-0ccb8540c234" providerId="ADAL" clId="{D30AEEE4-FF8B-4C9C-ABE1-7CDF460FBBF5}" dt="2024-11-19T13:04:59.480" v="3045" actId="20577"/>
          <ac:spMkLst>
            <pc:docMk/>
            <pc:sldMk cId="1670611301" sldId="765"/>
            <ac:spMk id="4" creationId="{08C834B4-64E6-CED0-5269-5E0B411B8A2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71BD3-3D49-4CE8-8938-3F64DE900344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03447-38D4-4BC2-914D-9B663EF75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0470-7B5A-8135-7887-9A541F3D7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0EA4D3-9FFA-E0C6-5FEF-6A9DB4A03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37332-299E-731E-C0C4-1081F423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62374-54BD-FC62-3B05-3C73093B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B10E0-EC0D-F324-CAAE-7122CC81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37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D907-A46E-C59E-32C1-C2801270D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D5776-430D-3B6A-56AF-AA447C052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C5A17-E3EB-0486-84F7-4ACDC500E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4C98-C819-54DE-A459-830E1FA93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1CCC1-8B65-3A1B-1DBC-199C75CC3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085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987B35-4331-CC13-8E95-63C90493C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13D86-356A-B388-B59A-AC07E82B5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B5239-3159-D049-BDB0-CDC75FE61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6FA5-5141-F2B3-C6C3-97352D231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F58F8-33EE-922E-8024-685201339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82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3FE47-CD48-CCC9-9039-1039BD448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FBC9-A9EC-E2A9-2CDB-ED0CA8A3D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25BBA-052D-8196-2592-1BBC80DE4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A4274-47FC-3558-F141-B9A6C004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B8687-8C60-5516-C186-6C97804D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469BA-5FF9-62B1-C4DA-82399B812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8D3A4-E5DD-B0FA-F09A-194F9766B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94F75-724E-ACF7-3340-E6CF4CF1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4253A-D00D-260C-5DCA-4D7984E7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A3028-CBBC-14F0-9328-3F42CCC4E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80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EE4C4-6A3C-09AA-0505-F144034B4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8646-6DC5-703E-2906-4512CE2C8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170B0-7151-0BF9-2CA8-FC4820D0A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65BD5-3A5E-DA84-B577-993972D6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90229-ADD6-DAA1-55B7-DCC11919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D68FD-6691-D123-9145-C5928ECE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63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BEFB1-1895-8198-D3EF-2DC53D7A9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D813A-57E9-C71B-C7E5-AE231FED1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CEA02-F03F-B5B8-A55E-0064997FF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2E353-2DF9-EEC6-0943-482172F7B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59D07E-FDB4-DD4A-894A-396FD0EDD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FADB48-9898-EAE9-A9FD-B6C44288B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5901-94D1-30A5-1E08-1D4230B1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7A588A-7BCA-C93F-4452-754E6A0B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87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AFA7-75FF-CF90-3E03-6F77741F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2FC7F8-E99B-93F0-4D14-AE05E4ED8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7A7C92-F60D-A19B-3485-E51F407F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FA428-3FEA-6B76-6FEE-D73DBD65E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85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A8F290-D468-0DC2-CE14-E0E513FFE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AC84B8-A8C4-87F2-1DAC-FFAF1B373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9CE22-EA8A-4D52-31E8-878769D5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28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04F6-DCF8-728F-A7BF-3F432B793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FB28A-8769-3F02-4F45-1AC91D286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F1D95-AE0D-A39D-1902-C10FD5E8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E3A92-C48F-A404-EFB6-6BB47E59C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9A464-C97F-FE1B-926C-C0FFC147A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DB1676-D98C-989B-7499-8FCE8A9F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83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06F9-8297-6732-6BB5-A3459D2A8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EDD53F-760D-FF42-A104-3E06747A5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ABFCF4-63FD-E363-9B78-ADDF1174D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D3642-1C5B-A857-3BED-367C0C2A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8BF1E-7F12-12B3-343F-09B2F37A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84767-451D-D44E-EF8D-31AE5930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04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7A4757-B15D-58C5-2A63-26C779CF6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A63D1-C76C-780A-4567-99E80288C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A816B-FD9F-53E5-88D0-0509DB4BF8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1284ED-F239-4C32-B32D-77B6BFDACCA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F131-143D-A128-D452-EF99D65F8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F07A-E033-55BF-6B78-0621491A0A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DF0A39-D1E0-4009-A9CE-A4DB0BF08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3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7B33A-C3CB-5FBA-A7C4-C3F3ED390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Addressing the gap between palliative care and mental health</a:t>
            </a:r>
            <a:r>
              <a:rPr lang="en-GB" dirty="0">
                <a:solidFill>
                  <a:srgbClr val="00206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: learning from cases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ACDD2-F735-4219-5384-5AE444C64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Matt Butler</a:t>
            </a:r>
          </a:p>
          <a:p>
            <a:r>
              <a:rPr lang="en-GB" dirty="0" err="1">
                <a:solidFill>
                  <a:schemeClr val="bg2">
                    <a:lumMod val="25000"/>
                  </a:schemeClr>
                </a:solidFill>
              </a:rPr>
              <a:t>SpR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 in liaison psychiatry</a:t>
            </a:r>
          </a:p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St Christopher’s Hospice</a:t>
            </a:r>
          </a:p>
        </p:txBody>
      </p:sp>
    </p:spTree>
    <p:extLst>
      <p:ext uri="{BB962C8B-B14F-4D97-AF65-F5344CB8AC3E}">
        <p14:creationId xmlns:p14="http://schemas.microsoft.com/office/powerpoint/2010/main" val="220375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629190-05B4-EC00-5BC3-0974B62EBC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F14BDC-C2DA-ABC8-7D2F-CE753F9AB1A3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44C4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D1F63B-D67F-CB4A-3721-831F20EA5980}"/>
              </a:ext>
            </a:extLst>
          </p:cNvPr>
          <p:cNvSpPr txBox="1"/>
          <p:nvPr/>
        </p:nvSpPr>
        <p:spPr>
          <a:xfrm>
            <a:off x="308343" y="606055"/>
            <a:ext cx="9371476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44C46F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Managing risk: other complexities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879B5A-3485-A036-026E-8F5C5FF62428}"/>
              </a:ext>
            </a:extLst>
          </p:cNvPr>
          <p:cNvSpPr txBox="1"/>
          <p:nvPr/>
        </p:nvSpPr>
        <p:spPr>
          <a:xfrm>
            <a:off x="386316" y="1653969"/>
            <a:ext cx="11419368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Assessing and containing suicide risk on hospice IPU</a:t>
            </a:r>
          </a:p>
          <a:p>
            <a:pPr lvl="1"/>
            <a:r>
              <a:rPr lang="en-GB" sz="2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Higher threshold to consider detention</a:t>
            </a:r>
          </a:p>
          <a:p>
            <a:pPr lvl="1"/>
            <a:r>
              <a:rPr lang="en-GB" sz="2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Complex ethics in the context of prognosis</a:t>
            </a:r>
          </a:p>
          <a:p>
            <a:pPr lvl="1"/>
            <a:r>
              <a:rPr lang="en-GB" sz="2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Inability to detain to a hospice ward</a:t>
            </a:r>
          </a:p>
          <a:p>
            <a:pPr lvl="1"/>
            <a:r>
              <a:rPr lang="en-GB" sz="2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Unsuitability of psychiatric wards for palliative patients</a:t>
            </a:r>
          </a:p>
          <a:p>
            <a:pPr lvl="1"/>
            <a:endParaRPr lang="en-GB" sz="24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Voluntary stopping eating and drinking</a:t>
            </a:r>
          </a:p>
          <a:p>
            <a:pPr lvl="1"/>
            <a:r>
              <a:rPr lang="en-GB" sz="2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Very difficult ethical area, session on this later today</a:t>
            </a: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3113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96CDEB-42A4-585F-83A9-6FAB0C89E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10238-7C79-C9E3-2622-BADEC9185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975" y="3527906"/>
            <a:ext cx="10515600" cy="2852737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Managing psychiatric complexity</a:t>
            </a:r>
          </a:p>
        </p:txBody>
      </p:sp>
    </p:spTree>
    <p:extLst>
      <p:ext uri="{BB962C8B-B14F-4D97-AF65-F5344CB8AC3E}">
        <p14:creationId xmlns:p14="http://schemas.microsoft.com/office/powerpoint/2010/main" val="1773802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C5A81-7343-7116-20E7-9BDE9A07D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7219F5-3604-64EF-4F48-9A1F68434124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79C63A-A6A2-AD9C-B075-0E98AB224B53}"/>
              </a:ext>
            </a:extLst>
          </p:cNvPr>
          <p:cNvSpPr txBox="1"/>
          <p:nvPr/>
        </p:nvSpPr>
        <p:spPr>
          <a:xfrm>
            <a:off x="338580" y="620582"/>
            <a:ext cx="5482911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Patient background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F8460-BE8C-88CB-7D24-2F76F500DE5D}"/>
              </a:ext>
            </a:extLst>
          </p:cNvPr>
          <p:cNvSpPr txBox="1"/>
          <p:nvPr/>
        </p:nvSpPr>
        <p:spPr>
          <a:xfrm>
            <a:off x="338579" y="1617200"/>
            <a:ext cx="1133596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Schizophrenia, stable on antipsychotic medication with twice daily carers, CMHT input</a:t>
            </a:r>
          </a:p>
          <a:p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IPU transfer after pathological # femur secondary to metastatic ca prostate, bedbound</a:t>
            </a:r>
          </a:p>
        </p:txBody>
      </p:sp>
      <p:pic>
        <p:nvPicPr>
          <p:cNvPr id="7" name="Graphic 6" descr="Male with solid fill">
            <a:extLst>
              <a:ext uri="{FF2B5EF4-FFF2-40B4-BE49-F238E27FC236}">
                <a16:creationId xmlns:a16="http://schemas.microsoft.com/office/drawing/2014/main" id="{5E9450CC-C0BE-1C17-1736-FA8E25AE6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88929" y="303766"/>
            <a:ext cx="1403071" cy="14030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1240B1-F592-FE1F-4D4E-E92C10313598}"/>
              </a:ext>
            </a:extLst>
          </p:cNvPr>
          <p:cNvSpPr txBox="1"/>
          <p:nvPr/>
        </p:nvSpPr>
        <p:spPr>
          <a:xfrm>
            <a:off x="11068892" y="743692"/>
            <a:ext cx="728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>
                <a:solidFill>
                  <a:srgbClr val="FFC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2211409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A6AE52-808A-2B69-25BC-F14903E655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277EB8-EF7D-3E60-F84F-6C49A6F25F3E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E545AA-8144-D517-181A-7DD40D47B4FC}"/>
              </a:ext>
            </a:extLst>
          </p:cNvPr>
          <p:cNvSpPr txBox="1"/>
          <p:nvPr/>
        </p:nvSpPr>
        <p:spPr>
          <a:xfrm>
            <a:off x="435934" y="574158"/>
            <a:ext cx="3685624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Complexities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A4F903-9C0C-DAB5-F00A-051E58106C0F}"/>
              </a:ext>
            </a:extLst>
          </p:cNvPr>
          <p:cNvSpPr txBox="1"/>
          <p:nvPr/>
        </p:nvSpPr>
        <p:spPr>
          <a:xfrm>
            <a:off x="386316" y="1653969"/>
            <a:ext cx="1141936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Chronic negative symptoms (uncarpeted, sparsely furnished flat), irritable at baseline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Custodial sentences (decades ago) 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Was alcohol dependent (currently abstinent)</a:t>
            </a:r>
          </a:p>
        </p:txBody>
      </p:sp>
    </p:spTree>
    <p:extLst>
      <p:ext uri="{BB962C8B-B14F-4D97-AF65-F5344CB8AC3E}">
        <p14:creationId xmlns:p14="http://schemas.microsoft.com/office/powerpoint/2010/main" val="1735906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C5E406-454E-B23E-9E82-ED4C247D6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B84935-4679-B74C-4412-F13EDD768484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798CA2-9762-3BE8-1114-70641EAE7994}"/>
              </a:ext>
            </a:extLst>
          </p:cNvPr>
          <p:cNvSpPr txBox="1"/>
          <p:nvPr/>
        </p:nvSpPr>
        <p:spPr>
          <a:xfrm>
            <a:off x="435934" y="574158"/>
            <a:ext cx="3685624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Complexities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C61FEB-E875-9ED4-987C-C4AEA8B51DE7}"/>
              </a:ext>
            </a:extLst>
          </p:cNvPr>
          <p:cNvSpPr txBox="1"/>
          <p:nvPr/>
        </p:nvSpPr>
        <p:spPr>
          <a:xfrm>
            <a:off x="386316" y="1653969"/>
            <a:ext cx="1141936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Disengaged on ward at hospice, intermittently refused care 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Consistently refused medications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Verbally aggressive at times, racial abuse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Threw an object at medical consultant</a:t>
            </a:r>
          </a:p>
        </p:txBody>
      </p:sp>
    </p:spTree>
    <p:extLst>
      <p:ext uri="{BB962C8B-B14F-4D97-AF65-F5344CB8AC3E}">
        <p14:creationId xmlns:p14="http://schemas.microsoft.com/office/powerpoint/2010/main" val="2513653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B7227-4873-0A81-5AB5-1EA4BB52D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C4C9D7-7C2D-D9C5-1B64-58726E55D606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E7C58A-3909-02E8-2D53-BDC90B8940FD}"/>
              </a:ext>
            </a:extLst>
          </p:cNvPr>
          <p:cNvSpPr txBox="1"/>
          <p:nvPr/>
        </p:nvSpPr>
        <p:spPr>
          <a:xfrm>
            <a:off x="404036" y="616688"/>
            <a:ext cx="2198038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8FA22D-8678-A1BB-36FD-EB6130B11CDA}"/>
              </a:ext>
            </a:extLst>
          </p:cNvPr>
          <p:cNvSpPr txBox="1"/>
          <p:nvPr/>
        </p:nvSpPr>
        <p:spPr>
          <a:xfrm>
            <a:off x="386316" y="1653969"/>
            <a:ext cx="114193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Tried to get carers to be reinstated on ward, but to no avail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In-house discussion, not ‘acutely unwell’, not detainable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Care-coordinator attended MDT discussion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With support of CMHT we discharged pt back to acute hospital to better manage psychiatric complexity</a:t>
            </a:r>
          </a:p>
        </p:txBody>
      </p:sp>
    </p:spTree>
    <p:extLst>
      <p:ext uri="{BB962C8B-B14F-4D97-AF65-F5344CB8AC3E}">
        <p14:creationId xmlns:p14="http://schemas.microsoft.com/office/powerpoint/2010/main" val="3437262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03ADDC-DE86-B245-8548-88EF88209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921B98-7602-D364-A99F-818BB381364E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09EBD7-20BB-789F-AF3A-4A52A57B5366}"/>
              </a:ext>
            </a:extLst>
          </p:cNvPr>
          <p:cNvSpPr txBox="1"/>
          <p:nvPr/>
        </p:nvSpPr>
        <p:spPr>
          <a:xfrm>
            <a:off x="308343" y="606055"/>
            <a:ext cx="4386137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Learning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4C804F-CD2B-E0C7-B82B-106740CC7740}"/>
              </a:ext>
            </a:extLst>
          </p:cNvPr>
          <p:cNvSpPr txBox="1"/>
          <p:nvPr/>
        </p:nvSpPr>
        <p:spPr>
          <a:xfrm>
            <a:off x="386316" y="1653969"/>
            <a:ext cx="114193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Patients with severe and enduring mental illness can be very challenging to manage, limits to acute psychiatric options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Importance of assessing and containing risk to others, as well as self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Liaising with community teams for a) baseline information and b) smoother transition of care</a:t>
            </a:r>
          </a:p>
        </p:txBody>
      </p:sp>
    </p:spTree>
    <p:extLst>
      <p:ext uri="{BB962C8B-B14F-4D97-AF65-F5344CB8AC3E}">
        <p14:creationId xmlns:p14="http://schemas.microsoft.com/office/powerpoint/2010/main" val="880118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D77510-DD06-DC74-6A18-F7D1EE97E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8553D0-0F16-A06F-3C99-A335F7A01204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E91F89-2EE5-C966-B48B-9BD8BECDF8D2}"/>
              </a:ext>
            </a:extLst>
          </p:cNvPr>
          <p:cNvSpPr txBox="1"/>
          <p:nvPr/>
        </p:nvSpPr>
        <p:spPr>
          <a:xfrm>
            <a:off x="308343" y="606055"/>
            <a:ext cx="10275570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Complex patients: other complexities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C2D81-E9FC-3368-493F-3307B793158B}"/>
              </a:ext>
            </a:extLst>
          </p:cNvPr>
          <p:cNvSpPr txBox="1"/>
          <p:nvPr/>
        </p:nvSpPr>
        <p:spPr>
          <a:xfrm>
            <a:off x="386316" y="1653969"/>
            <a:ext cx="114193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Complex medication and polypharmacy: embedded psychiatric services best place to review and liaise with specialist teams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Proportion of palliative patients with drug &amp; alcohol history, importance of dual diagnosis input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Long-term psychological therapy: not currently available within hospice, but links with community services (e.g. oncology)</a:t>
            </a:r>
          </a:p>
        </p:txBody>
      </p:sp>
    </p:spTree>
    <p:extLst>
      <p:ext uri="{BB962C8B-B14F-4D97-AF65-F5344CB8AC3E}">
        <p14:creationId xmlns:p14="http://schemas.microsoft.com/office/powerpoint/2010/main" val="3649084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EC3520-7182-A241-B5AB-1A5CA7F8E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07B4-23BE-2AF6-C7AD-2BBE5408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975" y="3527906"/>
            <a:ext cx="10515600" cy="2852737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In-reach</a:t>
            </a:r>
          </a:p>
        </p:txBody>
      </p:sp>
    </p:spTree>
    <p:extLst>
      <p:ext uri="{BB962C8B-B14F-4D97-AF65-F5344CB8AC3E}">
        <p14:creationId xmlns:p14="http://schemas.microsoft.com/office/powerpoint/2010/main" val="607518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EDEBE6-EF2D-04A1-2431-C46BE8219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41489A-D176-B749-685C-5972D12E40F8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18B1DD-7100-3664-C2B5-2124BEA0D80B}"/>
              </a:ext>
            </a:extLst>
          </p:cNvPr>
          <p:cNvSpPr txBox="1"/>
          <p:nvPr/>
        </p:nvSpPr>
        <p:spPr>
          <a:xfrm>
            <a:off x="338580" y="620582"/>
            <a:ext cx="5482911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0070C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Patient background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8100A0-FFAC-7D5C-2252-889E7C3C44D7}"/>
              </a:ext>
            </a:extLst>
          </p:cNvPr>
          <p:cNvSpPr txBox="1"/>
          <p:nvPr/>
        </p:nvSpPr>
        <p:spPr>
          <a:xfrm>
            <a:off x="338579" y="1617200"/>
            <a:ext cx="1133596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SCC tongue, fungating neck wound, frequent tumour site bleeding</a:t>
            </a:r>
          </a:p>
          <a:p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Under forensic team: narcissistic personality disorder, bipolar affective disorder, schizoaffective disorder</a:t>
            </a:r>
          </a:p>
          <a:p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Supported living accommodation – unfamiliar with managing </a:t>
            </a:r>
            <a:r>
              <a:rPr lang="en-US" sz="2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EoL</a:t>
            </a: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patients; enjoyed visiting hospice </a:t>
            </a:r>
          </a:p>
          <a:p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7" name="Graphic 6" descr="Male with solid fill">
            <a:extLst>
              <a:ext uri="{FF2B5EF4-FFF2-40B4-BE49-F238E27FC236}">
                <a16:creationId xmlns:a16="http://schemas.microsoft.com/office/drawing/2014/main" id="{A4E8EA51-066B-A71A-8E83-7803A4BBA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88929" y="303766"/>
            <a:ext cx="1403071" cy="14030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D7EF16-014C-9BCB-27AA-388D1AC35FE7}"/>
              </a:ext>
            </a:extLst>
          </p:cNvPr>
          <p:cNvSpPr txBox="1"/>
          <p:nvPr/>
        </p:nvSpPr>
        <p:spPr>
          <a:xfrm>
            <a:off x="11075304" y="743692"/>
            <a:ext cx="715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67</a:t>
            </a:r>
          </a:p>
        </p:txBody>
      </p:sp>
    </p:spTree>
    <p:extLst>
      <p:ext uri="{BB962C8B-B14F-4D97-AF65-F5344CB8AC3E}">
        <p14:creationId xmlns:p14="http://schemas.microsoft.com/office/powerpoint/2010/main" val="334747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2B39C-ACD8-47D8-8211-A7E195AFE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267228"/>
            <a:ext cx="10772775" cy="994713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00206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About me</a:t>
            </a:r>
            <a:endParaRPr lang="en-GB" b="1" i="0" dirty="0">
              <a:solidFill>
                <a:srgbClr val="002060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DACAA-3746-4BDD-9BCB-E4B1C1C57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812" y="1467557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PhD Clinical Research Fellow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SpR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in psychiatry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One day a week at St Christopher’s Hospice</a:t>
            </a:r>
            <a:endParaRPr lang="en-GB" dirty="0">
              <a:solidFill>
                <a:schemeClr val="bg2">
                  <a:lumMod val="2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59AEC86C-900A-4C1E-B43A-955B73713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217" y="4939348"/>
            <a:ext cx="2010727" cy="153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id="{9D6D4540-98CA-4618-8AAF-1A55152684DA}"/>
              </a:ext>
            </a:extLst>
          </p:cNvPr>
          <p:cNvSpPr txBox="1"/>
          <p:nvPr/>
        </p:nvSpPr>
        <p:spPr>
          <a:xfrm>
            <a:off x="5651184" y="4956332"/>
            <a:ext cx="25777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>
                <a:latin typeface="Franklin Gothic Medium" charset="0"/>
                <a:ea typeface="Franklin Gothic Medium" charset="0"/>
                <a:cs typeface="Franklin Gothic Medium" charset="0"/>
              </a:rPr>
              <a:t>Institute of </a:t>
            </a:r>
          </a:p>
          <a:p>
            <a:r>
              <a:rPr lang="en-US" sz="2200" b="1">
                <a:latin typeface="Franklin Gothic Medium" charset="0"/>
                <a:ea typeface="Franklin Gothic Medium" charset="0"/>
                <a:cs typeface="Franklin Gothic Medium" charset="0"/>
              </a:rPr>
              <a:t>Psychiatry, </a:t>
            </a:r>
          </a:p>
          <a:p>
            <a:r>
              <a:rPr lang="en-US" sz="2200" b="1">
                <a:latin typeface="Franklin Gothic Medium" charset="0"/>
                <a:ea typeface="Franklin Gothic Medium" charset="0"/>
                <a:cs typeface="Franklin Gothic Medium" charset="0"/>
              </a:rPr>
              <a:t>Psychology &amp; </a:t>
            </a:r>
          </a:p>
          <a:p>
            <a:r>
              <a:rPr lang="en-US" sz="2200" b="1">
                <a:latin typeface="Franklin Gothic Medium" charset="0"/>
                <a:ea typeface="Franklin Gothic Medium" charset="0"/>
                <a:cs typeface="Franklin Gothic Medium" charset="0"/>
              </a:rPr>
              <a:t>Neuroscience</a:t>
            </a:r>
          </a:p>
        </p:txBody>
      </p:sp>
      <p:pic>
        <p:nvPicPr>
          <p:cNvPr id="1028" name="Picture 4" descr="Image">
            <a:extLst>
              <a:ext uri="{FF2B5EF4-FFF2-40B4-BE49-F238E27FC236}">
                <a16:creationId xmlns:a16="http://schemas.microsoft.com/office/drawing/2014/main" id="{52CD2FA4-ECF6-45D9-9B7F-EE3B7CCB6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4546682"/>
            <a:ext cx="2067938" cy="206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ellcome Trust – Cara : Cara">
            <a:extLst>
              <a:ext uri="{FF2B5EF4-FFF2-40B4-BE49-F238E27FC236}">
                <a16:creationId xmlns:a16="http://schemas.microsoft.com/office/drawing/2014/main" id="{8023A389-3460-F9C5-43D5-B160AAEA9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510" y="4891031"/>
            <a:ext cx="3283027" cy="172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AB0ED5-17D2-3B9E-2344-0BE028CED454}"/>
              </a:ext>
            </a:extLst>
          </p:cNvPr>
          <p:cNvSpPr txBox="1"/>
          <p:nvPr/>
        </p:nvSpPr>
        <p:spPr>
          <a:xfrm>
            <a:off x="8012774" y="533752"/>
            <a:ext cx="3972562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solidFill>
                  <a:srgbClr val="00206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matthew.butler@kcl.ac.uk</a:t>
            </a:r>
          </a:p>
        </p:txBody>
      </p:sp>
    </p:spTree>
    <p:extLst>
      <p:ext uri="{BB962C8B-B14F-4D97-AF65-F5344CB8AC3E}">
        <p14:creationId xmlns:p14="http://schemas.microsoft.com/office/powerpoint/2010/main" val="799268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E8E1E-612C-13B8-0DCB-3D20DC219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74C9B0-AB89-C522-CA0D-8419EC432FF7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0B38B9-7600-048B-20F3-94DBB564E465}"/>
              </a:ext>
            </a:extLst>
          </p:cNvPr>
          <p:cNvSpPr txBox="1"/>
          <p:nvPr/>
        </p:nvSpPr>
        <p:spPr>
          <a:xfrm>
            <a:off x="435934" y="574158"/>
            <a:ext cx="3685624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0070C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Complexities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FD37BA-D128-AE9B-2B8E-480EF47CED14}"/>
              </a:ext>
            </a:extLst>
          </p:cNvPr>
          <p:cNvSpPr txBox="1"/>
          <p:nvPr/>
        </p:nvSpPr>
        <p:spPr>
          <a:xfrm>
            <a:off x="386316" y="1653969"/>
            <a:ext cx="1141936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Admitted to psychiatric intensive care unit (PICU) due to deterioration of mental state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Hospice provided in-reach support at psychiatric </a:t>
            </a:r>
            <a:r>
              <a:rPr lang="en-US" sz="2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hospite</a:t>
            </a: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re managing </a:t>
            </a:r>
            <a:r>
              <a:rPr lang="en-US" sz="2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EoL</a:t>
            </a: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symptoms, including </a:t>
            </a:r>
            <a:r>
              <a:rPr lang="en-US" sz="2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tumour</a:t>
            </a: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site bleeding.</a:t>
            </a:r>
          </a:p>
        </p:txBody>
      </p:sp>
    </p:spTree>
    <p:extLst>
      <p:ext uri="{BB962C8B-B14F-4D97-AF65-F5344CB8AC3E}">
        <p14:creationId xmlns:p14="http://schemas.microsoft.com/office/powerpoint/2010/main" val="3136972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98801-5B4D-24DB-7613-36D1ACCF3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832031-CB1B-2C4D-74FA-0D95D6CFD141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84D9FB-DD40-E13B-336D-58EC3D4FAACA}"/>
              </a:ext>
            </a:extLst>
          </p:cNvPr>
          <p:cNvSpPr txBox="1"/>
          <p:nvPr/>
        </p:nvSpPr>
        <p:spPr>
          <a:xfrm>
            <a:off x="435934" y="574158"/>
            <a:ext cx="2198038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0070C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AB0053-1933-7185-1A21-AE63FAF3F28E}"/>
              </a:ext>
            </a:extLst>
          </p:cNvPr>
          <p:cNvSpPr txBox="1"/>
          <p:nvPr/>
        </p:nvSpPr>
        <p:spPr>
          <a:xfrm>
            <a:off x="386316" y="1653969"/>
            <a:ext cx="1141936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Professionals meeting between forensic community team and accommodation providers once d/c from PICU 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Re-admission to hospital due to bleeding from </a:t>
            </a:r>
            <a:r>
              <a:rPr lang="en-US" sz="2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tumour</a:t>
            </a: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site, forensic team visiting whilst in hospital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Ongoing interprofessional contact between forensic team, hospital team, &amp; hospice team; supported discharge planning to nursing home 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005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0DB44-E30D-CF3E-117A-28BFD1670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98D0BF-0A67-74EC-0FF5-BB17AC5543BC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B0BAC3-3BBA-13FE-1F1D-2E8B65362B70}"/>
              </a:ext>
            </a:extLst>
          </p:cNvPr>
          <p:cNvSpPr txBox="1"/>
          <p:nvPr/>
        </p:nvSpPr>
        <p:spPr>
          <a:xfrm>
            <a:off x="308343" y="606055"/>
            <a:ext cx="4386137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0070C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Learning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98FB1-EC53-5059-D022-DD0021F3C4ED}"/>
              </a:ext>
            </a:extLst>
          </p:cNvPr>
          <p:cNvSpPr txBox="1"/>
          <p:nvPr/>
        </p:nvSpPr>
        <p:spPr>
          <a:xfrm>
            <a:off x="386316" y="1653969"/>
            <a:ext cx="1141936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Effective interprofessional working to ensure pt’s goals/wishes were met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Bidirectional in-reach model seemed key to manage pt’s holistic needs</a:t>
            </a:r>
          </a:p>
        </p:txBody>
      </p:sp>
    </p:spTree>
    <p:extLst>
      <p:ext uri="{BB962C8B-B14F-4D97-AF65-F5344CB8AC3E}">
        <p14:creationId xmlns:p14="http://schemas.microsoft.com/office/powerpoint/2010/main" val="2957880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9B2F83-29DE-227C-BD2B-EF2918A31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1865ED-EA02-C9FF-721F-6EB7640ADC60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BAECF5-5D56-E783-A087-0452631E6906}"/>
              </a:ext>
            </a:extLst>
          </p:cNvPr>
          <p:cNvSpPr txBox="1"/>
          <p:nvPr/>
        </p:nvSpPr>
        <p:spPr>
          <a:xfrm>
            <a:off x="308343" y="606055"/>
            <a:ext cx="11644534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0070C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Bidirectional in-reach: other complexities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C834B4-64E6-CED0-5269-5E0B411B8A20}"/>
              </a:ext>
            </a:extLst>
          </p:cNvPr>
          <p:cNvSpPr txBox="1"/>
          <p:nvPr/>
        </p:nvSpPr>
        <p:spPr>
          <a:xfrm>
            <a:off x="386316" y="1653969"/>
            <a:ext cx="114193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Often physical and psychiatric hospitals are physically separated, sometimes very distant from each other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Good co-working requires proactive teams and staff, generally occurs when continuity of care is practiced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Hospice staff may be very unfamiliar with psychiatric settings, and vice versa</a:t>
            </a:r>
          </a:p>
        </p:txBody>
      </p:sp>
    </p:spTree>
    <p:extLst>
      <p:ext uri="{BB962C8B-B14F-4D97-AF65-F5344CB8AC3E}">
        <p14:creationId xmlns:p14="http://schemas.microsoft.com/office/powerpoint/2010/main" val="1670611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7E165-4C89-E7CC-327E-84C04DF2A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03B380-DAC9-5EB0-6544-56D4437D0E4D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B81520-F135-A7F7-60A9-2DE2C1CC51DE}"/>
              </a:ext>
            </a:extLst>
          </p:cNvPr>
          <p:cNvSpPr txBox="1"/>
          <p:nvPr/>
        </p:nvSpPr>
        <p:spPr>
          <a:xfrm>
            <a:off x="308343" y="606055"/>
            <a:ext cx="3398687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Conclusions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6DD98-6340-3E8D-46C7-384A28BF769F}"/>
              </a:ext>
            </a:extLst>
          </p:cNvPr>
          <p:cNvSpPr txBox="1"/>
          <p:nvPr/>
        </p:nvSpPr>
        <p:spPr>
          <a:xfrm>
            <a:off x="386316" y="1653969"/>
            <a:ext cx="1141936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Complexities in effectively engaging psychiatric services to help manage and contain risk seems to be key take-home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Importance of continuity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Psychiatric complexity can be managed well with input from hospice psychiatrists and secondary mental health services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 bidirectional in-reach/shared care model can be useful for some patients</a:t>
            </a:r>
          </a:p>
        </p:txBody>
      </p:sp>
    </p:spTree>
    <p:extLst>
      <p:ext uri="{BB962C8B-B14F-4D97-AF65-F5344CB8AC3E}">
        <p14:creationId xmlns:p14="http://schemas.microsoft.com/office/powerpoint/2010/main" val="4179283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0C1FD-C6D3-24A7-2CB6-2BD792DE66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C5D98F8-7ED4-9B47-620A-FB845CAF4A36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852B10-7071-0AB1-90E2-CA59E45C427A}"/>
              </a:ext>
            </a:extLst>
          </p:cNvPr>
          <p:cNvSpPr txBox="1"/>
          <p:nvPr/>
        </p:nvSpPr>
        <p:spPr>
          <a:xfrm>
            <a:off x="308343" y="606055"/>
            <a:ext cx="5404043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A note of optimism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AA5EA-488C-91EA-F65D-BFFE047E6A9A}"/>
              </a:ext>
            </a:extLst>
          </p:cNvPr>
          <p:cNvSpPr txBox="1"/>
          <p:nvPr/>
        </p:nvSpPr>
        <p:spPr>
          <a:xfrm>
            <a:off x="386316" y="1653969"/>
            <a:ext cx="1141936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Psychiatric disorders ARE treatable, and most people do not end their own lives</a:t>
            </a:r>
          </a:p>
          <a:p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There is so much we can do for our palliative patients’ mental health and wellbeing</a:t>
            </a:r>
          </a:p>
          <a:p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We may have the luxury of time, even in the final days</a:t>
            </a:r>
          </a:p>
        </p:txBody>
      </p:sp>
    </p:spTree>
    <p:extLst>
      <p:ext uri="{BB962C8B-B14F-4D97-AF65-F5344CB8AC3E}">
        <p14:creationId xmlns:p14="http://schemas.microsoft.com/office/powerpoint/2010/main" val="2749582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46CD8-CC37-FE4D-CBC6-0D414E97A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4075912-43C1-D41E-9552-ECE3DD0CFBEA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A70B3F-CD26-0AEB-1EC5-CCC729E765FC}"/>
              </a:ext>
            </a:extLst>
          </p:cNvPr>
          <p:cNvSpPr txBox="1"/>
          <p:nvPr/>
        </p:nvSpPr>
        <p:spPr>
          <a:xfrm>
            <a:off x="308343" y="606055"/>
            <a:ext cx="3467616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Suggestions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BDCF7F-66C0-B4A6-ED38-AB8803FFA2AD}"/>
              </a:ext>
            </a:extLst>
          </p:cNvPr>
          <p:cNvSpPr txBox="1"/>
          <p:nvPr/>
        </p:nvSpPr>
        <p:spPr>
          <a:xfrm>
            <a:off x="386316" y="1653969"/>
            <a:ext cx="114193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Simple things: continuity and communication are essential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Embedded psychiatric services within palliative and hospice settings can support the holistic care of patients at the end of life</a:t>
            </a:r>
          </a:p>
          <a:p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Specific complexities surrounding psychiatric disorders at the end of life: but nothing is insurmountable with current knowledge and services!</a:t>
            </a:r>
          </a:p>
        </p:txBody>
      </p:sp>
    </p:spTree>
    <p:extLst>
      <p:ext uri="{BB962C8B-B14F-4D97-AF65-F5344CB8AC3E}">
        <p14:creationId xmlns:p14="http://schemas.microsoft.com/office/powerpoint/2010/main" val="46850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457B-825A-50E7-5ABF-A437F1549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F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Palliative psychiatry at St Christopher’s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B46D8-BDCB-7345-06B7-1D56D6132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Psychiatric assessments (including diagnostics) and follow-up for inpatients, outpatients, and community patients </a:t>
            </a:r>
          </a:p>
          <a:p>
            <a:pPr marL="0" indent="0">
              <a:buNone/>
            </a:pPr>
            <a:endParaRPr lang="en-GB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Support with complex patients, e.g. complex capacity assessments</a:t>
            </a:r>
          </a:p>
          <a:p>
            <a:endParaRPr lang="en-GB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Advice and support for staff to help manage people with complex and severe mental disorders</a:t>
            </a:r>
          </a:p>
          <a:p>
            <a:endParaRPr lang="en-GB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53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7B33A-C3CB-5FBA-A7C4-C3F3ED390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975" y="3527906"/>
            <a:ext cx="10515600" cy="2852737"/>
          </a:xfrm>
        </p:spPr>
        <p:txBody>
          <a:bodyPr/>
          <a:lstStyle/>
          <a:p>
            <a:r>
              <a:rPr lang="en-GB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Managing risk</a:t>
            </a:r>
          </a:p>
        </p:txBody>
      </p:sp>
    </p:spTree>
    <p:extLst>
      <p:ext uri="{BB962C8B-B14F-4D97-AF65-F5344CB8AC3E}">
        <p14:creationId xmlns:p14="http://schemas.microsoft.com/office/powerpoint/2010/main" val="185779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CB30E-7118-1146-8BC4-8EB449B77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DD3CE8-1FEF-2EA8-033D-881D904B24E1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44C4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28A8B7-119A-6B62-AF46-B53B1BCBD988}"/>
              </a:ext>
            </a:extLst>
          </p:cNvPr>
          <p:cNvSpPr txBox="1"/>
          <p:nvPr/>
        </p:nvSpPr>
        <p:spPr>
          <a:xfrm>
            <a:off x="338580" y="620582"/>
            <a:ext cx="5482911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44C46F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Patient background</a:t>
            </a:r>
          </a:p>
        </p:txBody>
      </p:sp>
      <p:pic>
        <p:nvPicPr>
          <p:cNvPr id="6" name="Graphic 5" descr="Male with solid fill">
            <a:extLst>
              <a:ext uri="{FF2B5EF4-FFF2-40B4-BE49-F238E27FC236}">
                <a16:creationId xmlns:a16="http://schemas.microsoft.com/office/drawing/2014/main" id="{7BD239D6-3CDF-8663-9801-BE9365EBF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819054" y="303766"/>
            <a:ext cx="1403071" cy="14030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6DD597-F9A1-8941-CABB-49550DC55988}"/>
              </a:ext>
            </a:extLst>
          </p:cNvPr>
          <p:cNvSpPr txBox="1"/>
          <p:nvPr/>
        </p:nvSpPr>
        <p:spPr>
          <a:xfrm>
            <a:off x="11101326" y="743692"/>
            <a:ext cx="728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>
                <a:solidFill>
                  <a:srgbClr val="44C46F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0BE920-552C-1502-6686-EB5C407869B0}"/>
              </a:ext>
            </a:extLst>
          </p:cNvPr>
          <p:cNvSpPr txBox="1"/>
          <p:nvPr/>
        </p:nvSpPr>
        <p:spPr>
          <a:xfrm>
            <a:off x="448009" y="1609412"/>
            <a:ext cx="1112021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Young man with genitourinary cancer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Undiagnosed autism with frequent meltdowns, worsened due to physical symptoms (and prognosis)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Complex interplay between ASD features and physical condition: relationship to body, distress tolerance, cognitive style, alexithymia</a:t>
            </a:r>
          </a:p>
        </p:txBody>
      </p:sp>
    </p:spTree>
    <p:extLst>
      <p:ext uri="{BB962C8B-B14F-4D97-AF65-F5344CB8AC3E}">
        <p14:creationId xmlns:p14="http://schemas.microsoft.com/office/powerpoint/2010/main" val="300605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7007A-032B-71C5-E16F-F253A7551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CB2313-5453-4F06-8364-4AE2AC0606F2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44C4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90D47D-B686-C721-6083-E6B65CF0523F}"/>
              </a:ext>
            </a:extLst>
          </p:cNvPr>
          <p:cNvSpPr txBox="1"/>
          <p:nvPr/>
        </p:nvSpPr>
        <p:spPr>
          <a:xfrm>
            <a:off x="435934" y="574158"/>
            <a:ext cx="3685624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44C46F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Complexities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313878-2149-AAED-CA77-E8DE1F8D952F}"/>
              </a:ext>
            </a:extLst>
          </p:cNvPr>
          <p:cNvSpPr txBox="1"/>
          <p:nvPr/>
        </p:nvSpPr>
        <p:spPr>
          <a:xfrm>
            <a:off x="386316" y="1653969"/>
            <a:ext cx="114193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01C3F7-60E7-7FBC-D2F4-C523C1800092}"/>
              </a:ext>
            </a:extLst>
          </p:cNvPr>
          <p:cNvSpPr txBox="1"/>
          <p:nvPr/>
        </p:nvSpPr>
        <p:spPr>
          <a:xfrm>
            <a:off x="435933" y="1524352"/>
            <a:ext cx="1141936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Physically aggressive to parents during meltdowns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Would express suicidal ideation (both chronically and acutely) with method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Felt appropriate to manage in the community with psychiatric input (hospice and CMHT)</a:t>
            </a:r>
          </a:p>
        </p:txBody>
      </p:sp>
    </p:spTree>
    <p:extLst>
      <p:ext uri="{BB962C8B-B14F-4D97-AF65-F5344CB8AC3E}">
        <p14:creationId xmlns:p14="http://schemas.microsoft.com/office/powerpoint/2010/main" val="334883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2E817-A2CF-75EF-EE80-D2B1519A6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F5C9B0-759B-9CF2-8D74-120BF008DCB6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44C4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E51E0C-709C-3BEE-01F7-B523092EC663}"/>
              </a:ext>
            </a:extLst>
          </p:cNvPr>
          <p:cNvSpPr txBox="1"/>
          <p:nvPr/>
        </p:nvSpPr>
        <p:spPr>
          <a:xfrm>
            <a:off x="404036" y="616688"/>
            <a:ext cx="2198038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44C46F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E8F9DC-C21F-D1C0-C27B-535A633E5369}"/>
              </a:ext>
            </a:extLst>
          </p:cNvPr>
          <p:cNvSpPr txBox="1"/>
          <p:nvPr/>
        </p:nvSpPr>
        <p:spPr>
          <a:xfrm>
            <a:off x="386315" y="1653969"/>
            <a:ext cx="1160903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CMHT/HTT became involved during crisis periods, after direct contact from hospice consultants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A&amp;E attendance and brief IPU admission during worst ‘meltdowns’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Bulk of care in community managed by hospice staff</a:t>
            </a:r>
          </a:p>
        </p:txBody>
      </p:sp>
    </p:spTree>
    <p:extLst>
      <p:ext uri="{BB962C8B-B14F-4D97-AF65-F5344CB8AC3E}">
        <p14:creationId xmlns:p14="http://schemas.microsoft.com/office/powerpoint/2010/main" val="158842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836F2-25E6-BA56-0D2C-84E0C00B4E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145C0D-1AD9-88B3-C9F4-F464E6705ED1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44C4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53EDEE-64BD-8749-99E7-A70661B1E531}"/>
              </a:ext>
            </a:extLst>
          </p:cNvPr>
          <p:cNvSpPr txBox="1"/>
          <p:nvPr/>
        </p:nvSpPr>
        <p:spPr>
          <a:xfrm>
            <a:off x="404036" y="616688"/>
            <a:ext cx="3685624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44C46F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Complexities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7632E5-9889-443E-8F3A-B6661D7CD794}"/>
              </a:ext>
            </a:extLst>
          </p:cNvPr>
          <p:cNvSpPr txBox="1"/>
          <p:nvPr/>
        </p:nvSpPr>
        <p:spPr>
          <a:xfrm>
            <a:off x="386316" y="1653969"/>
            <a:ext cx="114193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Mental health services stretched, parents struggled to contain, and so did St C’s staff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Medical input from St Christopher’s staff, liaison with psychiatric team</a:t>
            </a:r>
          </a:p>
          <a:p>
            <a:pPr marL="0" indent="0">
              <a:buNone/>
            </a:pPr>
            <a:endParaRPr lang="en-GB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GB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Eventually was taken up and was seen by a psychiatric team, including a psychologist</a:t>
            </a:r>
          </a:p>
        </p:txBody>
      </p:sp>
    </p:spTree>
    <p:extLst>
      <p:ext uri="{BB962C8B-B14F-4D97-AF65-F5344CB8AC3E}">
        <p14:creationId xmlns:p14="http://schemas.microsoft.com/office/powerpoint/2010/main" val="3716135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7AB41-AB5B-A4EA-9648-98F3EBB06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1A2025-2D8B-64C9-C3E7-E512FD8F99DB}"/>
              </a:ext>
            </a:extLst>
          </p:cNvPr>
          <p:cNvSpPr/>
          <p:nvPr/>
        </p:nvSpPr>
        <p:spPr>
          <a:xfrm>
            <a:off x="-595423" y="393405"/>
            <a:ext cx="13471451" cy="6060558"/>
          </a:xfrm>
          <a:prstGeom prst="rect">
            <a:avLst/>
          </a:prstGeom>
          <a:noFill/>
          <a:ln w="76200">
            <a:solidFill>
              <a:srgbClr val="44C4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764277-D1B3-C933-7A29-4318DC7A803F}"/>
              </a:ext>
            </a:extLst>
          </p:cNvPr>
          <p:cNvSpPr txBox="1"/>
          <p:nvPr/>
        </p:nvSpPr>
        <p:spPr>
          <a:xfrm>
            <a:off x="308343" y="606055"/>
            <a:ext cx="4386137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44C46F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Learning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5CBE21-7505-EAC2-5920-2135A5053769}"/>
              </a:ext>
            </a:extLst>
          </p:cNvPr>
          <p:cNvSpPr txBox="1"/>
          <p:nvPr/>
        </p:nvSpPr>
        <p:spPr>
          <a:xfrm>
            <a:off x="386316" y="1653969"/>
            <a:ext cx="114193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Difficulty in providing an </a:t>
            </a:r>
            <a:r>
              <a:rPr lang="en-US" sz="2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individualised</a:t>
            </a: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approach for dual mental health and palliative care needs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Patients who ‘slip between the gaps’ of services, who is best placed to manage risk in the community?</a:t>
            </a:r>
          </a:p>
          <a:p>
            <a:pPr marL="0" indent="0">
              <a:buNone/>
            </a:pPr>
            <a:endParaRPr lang="en-US" sz="2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Might pre-existing neurodivergent features have led to late presentation to oncology services?</a:t>
            </a:r>
          </a:p>
        </p:txBody>
      </p:sp>
    </p:spTree>
    <p:extLst>
      <p:ext uri="{BB962C8B-B14F-4D97-AF65-F5344CB8AC3E}">
        <p14:creationId xmlns:p14="http://schemas.microsoft.com/office/powerpoint/2010/main" val="309643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9A06047688844A0B7DB9282232EA1" ma:contentTypeVersion="19" ma:contentTypeDescription="Create a new document." ma:contentTypeScope="" ma:versionID="c51133097c121f35a078206f194f55ff">
  <xsd:schema xmlns:xsd="http://www.w3.org/2001/XMLSchema" xmlns:xs="http://www.w3.org/2001/XMLSchema" xmlns:p="http://schemas.microsoft.com/office/2006/metadata/properties" xmlns:ns2="d9993663-5705-4d25-a4ee-eec0a4acabe5" xmlns:ns3="c9f032c1-e223-4c38-ab65-db5049232575" xmlns:ns4="http://schemas.microsoft.com/sharepoint/v4" targetNamespace="http://schemas.microsoft.com/office/2006/metadata/properties" ma:root="true" ma:fieldsID="06e540a3c45b37beb981c5e568cd8097" ns2:_="" ns3:_="" ns4:_="">
    <xsd:import namespace="d9993663-5705-4d25-a4ee-eec0a4acabe5"/>
    <xsd:import namespace="c9f032c1-e223-4c38-ab65-db5049232575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4:IconOverlay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93663-5705-4d25-a4ee-eec0a4acab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9a329ae-91d1-4441-a932-6e1961d456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032c1-e223-4c38-ab65-db504923257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4672424-3821-4155-88a6-8f66be3ddc3f}" ma:internalName="TaxCatchAll" ma:showField="CatchAllData" ma:web="c9f032c1-e223-4c38-ab65-db50492325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f032c1-e223-4c38-ab65-db5049232575" xsi:nil="true"/>
    <IconOverlay xmlns="http://schemas.microsoft.com/sharepoint/v4" xsi:nil="true"/>
    <lcf76f155ced4ddcb4097134ff3c332f xmlns="d9993663-5705-4d25-a4ee-eec0a4acabe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5FB8D09-9E38-4409-BAA8-E3F3773B3346}"/>
</file>

<file path=customXml/itemProps2.xml><?xml version="1.0" encoding="utf-8"?>
<ds:datastoreItem xmlns:ds="http://schemas.openxmlformats.org/officeDocument/2006/customXml" ds:itemID="{E4B9A847-1DEA-4FEE-9E88-00160AF6AA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3E6E24-A67A-4F5E-B2A3-02B572AAF2CD}">
  <ds:schemaRefs>
    <ds:schemaRef ds:uri="http://www.w3.org/XML/1998/namespace"/>
    <ds:schemaRef ds:uri="99578893-9b1d-4801-9d12-52d882a9c213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4b9b0436-15c5-41e4-b307-d30b1ad5cf5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954</Words>
  <Application>Microsoft Office PowerPoint</Application>
  <PresentationFormat>Widescreen</PresentationFormat>
  <Paragraphs>149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ADLaM Display</vt:lpstr>
      <vt:lpstr>Aptos</vt:lpstr>
      <vt:lpstr>Aptos Display</vt:lpstr>
      <vt:lpstr>Arial</vt:lpstr>
      <vt:lpstr>Franklin Gothic Medium</vt:lpstr>
      <vt:lpstr>Office Theme</vt:lpstr>
      <vt:lpstr>Addressing the gap between palliative care and mental health: learning from cases</vt:lpstr>
      <vt:lpstr>About me</vt:lpstr>
      <vt:lpstr>Palliative psychiatry at St Christopher’s</vt:lpstr>
      <vt:lpstr>Managing risk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Managing psychiatric complexity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In-reach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Butler</dc:creator>
  <cp:lastModifiedBy>Matthew Butler</cp:lastModifiedBy>
  <cp:revision>2</cp:revision>
  <dcterms:created xsi:type="dcterms:W3CDTF">2024-10-21T16:07:55Z</dcterms:created>
  <dcterms:modified xsi:type="dcterms:W3CDTF">2024-11-25T22:22:28Z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0x0101001679A06047688844A0B7DB9282232EA1</vt:lpwstr>
  </property>
</Properties>
</file>