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theme/themeOverride1.xml" ContentType="application/vnd.openxmlformats-officedocument.themeOverrid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2" r:id="rId6"/>
    <p:sldId id="266" r:id="rId7"/>
    <p:sldId id="278" r:id="rId8"/>
    <p:sldId id="276" r:id="rId9"/>
    <p:sldId id="277" r:id="rId10"/>
    <p:sldId id="273" r:id="rId11"/>
    <p:sldId id="280" r:id="rId12"/>
    <p:sldId id="279" r:id="rId13"/>
    <p:sldId id="275" r:id="rId14"/>
    <p:sldId id="274" r:id="rId15"/>
    <p:sldId id="272" r:id="rId16"/>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598092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1CEC4-E6CC-45DA-A939-EE1AAC693698}" type="datetimeFigureOut">
              <a:rPr lang="en-GB" smtClean="0"/>
              <a:t>21/11/2024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65327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1975007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901848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700377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A1CEC4-E6CC-45DA-A939-EE1AAC693698}" type="datetimeFigureOut">
              <a:rPr lang="en-GB" smtClean="0"/>
              <a:t>21/11/2024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210262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A1CEC4-E6CC-45DA-A939-EE1AAC693698}" type="datetimeFigureOut">
              <a:rPr lang="en-GB" smtClean="0"/>
              <a:t>21/11/2024</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820929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3737072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125804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149449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A1CEC4-E6CC-45DA-A939-EE1AAC693698}" type="datetimeFigureOut">
              <a:rPr lang="en-GB" smtClean="0"/>
              <a:t>21/11/2024</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55300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A1CEC4-E6CC-45DA-A939-EE1AAC693698}" type="datetimeFigureOut">
              <a:rPr lang="en-GB" smtClean="0"/>
              <a:t>21/11/2024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88781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A1CEC4-E6CC-45DA-A939-EE1AAC693698}" type="datetimeFigureOut">
              <a:rPr lang="en-GB" smtClean="0"/>
              <a:t>21/11/2024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033873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A1CEC4-E6CC-45DA-A939-EE1AAC693698}" type="datetimeFigureOut">
              <a:rPr lang="en-GB" smtClean="0"/>
              <a:t>21/11/2024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97664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1CEC4-E6CC-45DA-A939-EE1AAC693698}" type="datetimeFigureOut">
              <a:rPr lang="en-GB" smtClean="0"/>
              <a:t>21/11/2024</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180908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1CEC4-E6CC-45DA-A939-EE1AAC693698}" type="datetimeFigureOut">
              <a:rPr lang="en-GB" smtClean="0"/>
              <a:t>21/11/2024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2776426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A1CEC4-E6CC-45DA-A939-EE1AAC693698}" type="datetimeFigureOut">
              <a:rPr lang="en-GB" smtClean="0"/>
              <a:t>21/11/2024</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2D866DE-4485-4287-96D8-343A998A5695}" type="slidenum">
              <a:rPr lang="en-GB" smtClean="0"/>
              <a:t>‹#›</a:t>
            </a:fld>
            <a:endParaRPr lang="en-GB"/>
          </a:p>
        </p:txBody>
      </p:sp>
    </p:spTree>
    <p:extLst>
      <p:ext uri="{BB962C8B-B14F-4D97-AF65-F5344CB8AC3E}">
        <p14:creationId xmlns:p14="http://schemas.microsoft.com/office/powerpoint/2010/main" val="155967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EA1CEC4-E6CC-45DA-A939-EE1AAC693698}" type="datetimeFigureOut">
              <a:rPr lang="en-GB" smtClean="0"/>
              <a:t>21/11/2024</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2D866DE-4485-4287-96D8-343A998A5695}" type="slidenum">
              <a:rPr lang="en-GB" smtClean="0"/>
              <a:t>‹#›</a:t>
            </a:fld>
            <a:endParaRPr lang="en-GB"/>
          </a:p>
        </p:txBody>
      </p:sp>
    </p:spTree>
    <p:extLst>
      <p:ext uri="{BB962C8B-B14F-4D97-AF65-F5344CB8AC3E}">
        <p14:creationId xmlns:p14="http://schemas.microsoft.com/office/powerpoint/2010/main" val="41416276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266B9-1F5F-40E0-B2A3-2B9B849D849D}"/>
              </a:ext>
            </a:extLst>
          </p:cNvPr>
          <p:cNvSpPr>
            <a:spLocks noGrp="1"/>
          </p:cNvSpPr>
          <p:nvPr>
            <p:ph type="ctrTitle"/>
          </p:nvPr>
        </p:nvSpPr>
        <p:spPr/>
        <p:txBody>
          <a:bodyPr/>
          <a:lstStyle/>
          <a:p>
            <a:r>
              <a:rPr lang="en-GB" dirty="0"/>
              <a:t>Mental Health Nurse in Lung Cancer Services.</a:t>
            </a:r>
          </a:p>
        </p:txBody>
      </p:sp>
      <p:sp>
        <p:nvSpPr>
          <p:cNvPr id="3" name="Subtitle 2">
            <a:extLst>
              <a:ext uri="{FF2B5EF4-FFF2-40B4-BE49-F238E27FC236}">
                <a16:creationId xmlns:a16="http://schemas.microsoft.com/office/drawing/2014/main" id="{00BBF7B9-2C05-4B43-8A79-601DFDCFD596}"/>
              </a:ext>
            </a:extLst>
          </p:cNvPr>
          <p:cNvSpPr>
            <a:spLocks noGrp="1"/>
          </p:cNvSpPr>
          <p:nvPr>
            <p:ph type="subTitle" idx="1"/>
          </p:nvPr>
        </p:nvSpPr>
        <p:spPr/>
        <p:txBody>
          <a:bodyPr/>
          <a:lstStyle/>
          <a:p>
            <a:r>
              <a:rPr lang="en-GB" dirty="0"/>
              <a:t>The challenges facing patients with Serious mental illness (SMI) AT end of life. </a:t>
            </a:r>
          </a:p>
        </p:txBody>
      </p:sp>
    </p:spTree>
    <p:extLst>
      <p:ext uri="{BB962C8B-B14F-4D97-AF65-F5344CB8AC3E}">
        <p14:creationId xmlns:p14="http://schemas.microsoft.com/office/powerpoint/2010/main" val="1520309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6AE19-DBCC-404D-B961-7CA261CD7E6D}"/>
              </a:ext>
            </a:extLst>
          </p:cNvPr>
          <p:cNvSpPr>
            <a:spLocks noGrp="1"/>
          </p:cNvSpPr>
          <p:nvPr>
            <p:ph type="title"/>
          </p:nvPr>
        </p:nvSpPr>
        <p:spPr>
          <a:xfrm>
            <a:off x="1187076" y="917108"/>
            <a:ext cx="8761413" cy="706964"/>
          </a:xfrm>
        </p:spPr>
        <p:txBody>
          <a:bodyPr/>
          <a:lstStyle/>
          <a:p>
            <a:r>
              <a:rPr lang="en-GB" dirty="0"/>
              <a:t>Hospital Discharge to Hospice Care.</a:t>
            </a:r>
          </a:p>
        </p:txBody>
      </p:sp>
      <p:sp>
        <p:nvSpPr>
          <p:cNvPr id="3" name="Content Placeholder 2">
            <a:extLst>
              <a:ext uri="{FF2B5EF4-FFF2-40B4-BE49-F238E27FC236}">
                <a16:creationId xmlns:a16="http://schemas.microsoft.com/office/drawing/2014/main" id="{20DE5934-EB14-4746-B74F-25ABDC941044}"/>
              </a:ext>
            </a:extLst>
          </p:cNvPr>
          <p:cNvSpPr>
            <a:spLocks noGrp="1"/>
          </p:cNvSpPr>
          <p:nvPr>
            <p:ph idx="1"/>
          </p:nvPr>
        </p:nvSpPr>
        <p:spPr/>
        <p:txBody>
          <a:bodyPr>
            <a:normAutofit/>
          </a:bodyPr>
          <a:lstStyle/>
          <a:p>
            <a:pPr marL="0" indent="0">
              <a:buNone/>
            </a:pPr>
            <a:endParaRPr lang="en-GB" dirty="0"/>
          </a:p>
          <a:p>
            <a:r>
              <a:rPr lang="en-GB" dirty="0"/>
              <a:t>I was eventually able to make a case to ASC senior management to fund her existing care team to visit her daily. This was initially declined although after strong advocacy and highlighting the inequity this was agreed. </a:t>
            </a:r>
          </a:p>
          <a:p>
            <a:r>
              <a:rPr lang="en-GB" dirty="0"/>
              <a:t>After 5 days her accommodation support worker reported that the hospice team were finding it difficult to communicate with the patient.</a:t>
            </a:r>
          </a:p>
          <a:p>
            <a:r>
              <a:rPr lang="en-GB" dirty="0"/>
              <a:t>The ward said that they did not feel equipped to communicate with her, that the volume of visitors was confusing for them and they couldn’t understand who the key members were. They were concerned she was nearing EOL with no plans in place. </a:t>
            </a:r>
          </a:p>
        </p:txBody>
      </p:sp>
    </p:spTree>
    <p:extLst>
      <p:ext uri="{BB962C8B-B14F-4D97-AF65-F5344CB8AC3E}">
        <p14:creationId xmlns:p14="http://schemas.microsoft.com/office/powerpoint/2010/main" val="163156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E6212-E593-432A-A99B-79730DB68F4B}"/>
              </a:ext>
            </a:extLst>
          </p:cNvPr>
          <p:cNvSpPr>
            <a:spLocks noGrp="1"/>
          </p:cNvSpPr>
          <p:nvPr>
            <p:ph type="title"/>
          </p:nvPr>
        </p:nvSpPr>
        <p:spPr/>
        <p:txBody>
          <a:bodyPr/>
          <a:lstStyle/>
          <a:p>
            <a:r>
              <a:rPr lang="en-GB" dirty="0"/>
              <a:t>Challenges faced by hospice staff</a:t>
            </a:r>
          </a:p>
        </p:txBody>
      </p:sp>
      <p:sp>
        <p:nvSpPr>
          <p:cNvPr id="3" name="Content Placeholder 2">
            <a:extLst>
              <a:ext uri="{FF2B5EF4-FFF2-40B4-BE49-F238E27FC236}">
                <a16:creationId xmlns:a16="http://schemas.microsoft.com/office/drawing/2014/main" id="{2ED96256-8761-4B6A-98C1-51739D1FFD01}"/>
              </a:ext>
            </a:extLst>
          </p:cNvPr>
          <p:cNvSpPr>
            <a:spLocks noGrp="1"/>
          </p:cNvSpPr>
          <p:nvPr>
            <p:ph idx="1"/>
          </p:nvPr>
        </p:nvSpPr>
        <p:spPr/>
        <p:txBody>
          <a:bodyPr>
            <a:normAutofit lnSpcReduction="10000"/>
          </a:bodyPr>
          <a:lstStyle/>
          <a:p>
            <a:r>
              <a:rPr lang="en-GB" dirty="0"/>
              <a:t>Staff feeling fearful when the patient swore or made accusations.</a:t>
            </a:r>
          </a:p>
          <a:p>
            <a:r>
              <a:rPr lang="en-GB" dirty="0"/>
              <a:t>Staff having difficulty understanding the patients verbal communication as this was not generally clear. </a:t>
            </a:r>
          </a:p>
          <a:p>
            <a:r>
              <a:rPr lang="en-GB" dirty="0"/>
              <a:t>Staff fear of saying something that would upset the patient.</a:t>
            </a:r>
          </a:p>
          <a:p>
            <a:r>
              <a:rPr lang="en-GB" dirty="0"/>
              <a:t>Difficulties understanding the volume of visitors and complex family dynamics. </a:t>
            </a:r>
          </a:p>
          <a:p>
            <a:r>
              <a:rPr lang="en-GB" dirty="0"/>
              <a:t>That they had no experience of caring for someone with SMI with the symptoms she was experiencing. </a:t>
            </a:r>
          </a:p>
          <a:p>
            <a:r>
              <a:rPr lang="en-GB" dirty="0"/>
              <a:t>Concerns about the patients capacity to understand &amp; make decisions.</a:t>
            </a:r>
          </a:p>
          <a:p>
            <a:r>
              <a:rPr lang="en-GB" dirty="0"/>
              <a:t>That she was nearing EOL with no plans.</a:t>
            </a:r>
          </a:p>
        </p:txBody>
      </p:sp>
    </p:spTree>
    <p:extLst>
      <p:ext uri="{BB962C8B-B14F-4D97-AF65-F5344CB8AC3E}">
        <p14:creationId xmlns:p14="http://schemas.microsoft.com/office/powerpoint/2010/main" val="1961803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51C0B-0BAA-4A75-B854-9002ED0F5556}"/>
              </a:ext>
            </a:extLst>
          </p:cNvPr>
          <p:cNvSpPr>
            <a:spLocks noGrp="1"/>
          </p:cNvSpPr>
          <p:nvPr>
            <p:ph type="title"/>
          </p:nvPr>
        </p:nvSpPr>
        <p:spPr/>
        <p:txBody>
          <a:bodyPr/>
          <a:lstStyle/>
          <a:p>
            <a:r>
              <a:rPr lang="en-GB" dirty="0"/>
              <a:t>End of Life Planning</a:t>
            </a:r>
          </a:p>
        </p:txBody>
      </p:sp>
      <p:sp>
        <p:nvSpPr>
          <p:cNvPr id="3" name="Content Placeholder 2">
            <a:extLst>
              <a:ext uri="{FF2B5EF4-FFF2-40B4-BE49-F238E27FC236}">
                <a16:creationId xmlns:a16="http://schemas.microsoft.com/office/drawing/2014/main" id="{49E2D7DD-EF9F-4D82-B9DB-C47E29851A9C}"/>
              </a:ext>
            </a:extLst>
          </p:cNvPr>
          <p:cNvSpPr>
            <a:spLocks noGrp="1"/>
          </p:cNvSpPr>
          <p:nvPr>
            <p:ph idx="1"/>
          </p:nvPr>
        </p:nvSpPr>
        <p:spPr/>
        <p:txBody>
          <a:bodyPr/>
          <a:lstStyle/>
          <a:p>
            <a:r>
              <a:rPr lang="en-GB" dirty="0"/>
              <a:t>The patient hadn’t been willing to discuss EOL prior to being in the hospice, she couldn’t admit to being in pain or to struggling emotionally, there was the impression that she was protecting her siblings from distress. </a:t>
            </a:r>
          </a:p>
          <a:p>
            <a:r>
              <a:rPr lang="en-GB" dirty="0"/>
              <a:t>The patient had started to associate me with decision making and as an advocate, it was suggested that I would lead a discussion with her accommodation support workers.</a:t>
            </a:r>
          </a:p>
          <a:p>
            <a:r>
              <a:rPr lang="en-GB" dirty="0"/>
              <a:t>After some research and discussion with the hospice team I was able to discuss and identify her EOL wishes and funeral wishes.</a:t>
            </a:r>
          </a:p>
          <a:p>
            <a:endParaRPr lang="en-GB" dirty="0"/>
          </a:p>
        </p:txBody>
      </p:sp>
    </p:spTree>
    <p:extLst>
      <p:ext uri="{BB962C8B-B14F-4D97-AF65-F5344CB8AC3E}">
        <p14:creationId xmlns:p14="http://schemas.microsoft.com/office/powerpoint/2010/main" val="904797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397ED-B847-4444-89DB-BE9AB37BAE45}"/>
              </a:ext>
            </a:extLst>
          </p:cNvPr>
          <p:cNvSpPr>
            <a:spLocks noGrp="1"/>
          </p:cNvSpPr>
          <p:nvPr>
            <p:ph type="title"/>
          </p:nvPr>
        </p:nvSpPr>
        <p:spPr/>
        <p:txBody>
          <a:bodyPr/>
          <a:lstStyle/>
          <a:p>
            <a:r>
              <a:rPr lang="en-GB" dirty="0"/>
              <a:t>Summary </a:t>
            </a:r>
          </a:p>
        </p:txBody>
      </p:sp>
      <p:sp>
        <p:nvSpPr>
          <p:cNvPr id="3" name="Content Placeholder 2">
            <a:extLst>
              <a:ext uri="{FF2B5EF4-FFF2-40B4-BE49-F238E27FC236}">
                <a16:creationId xmlns:a16="http://schemas.microsoft.com/office/drawing/2014/main" id="{45D9FE3B-3C2B-45ED-A580-5A68108EB1EE}"/>
              </a:ext>
            </a:extLst>
          </p:cNvPr>
          <p:cNvSpPr>
            <a:spLocks noGrp="1"/>
          </p:cNvSpPr>
          <p:nvPr>
            <p:ph idx="1"/>
          </p:nvPr>
        </p:nvSpPr>
        <p:spPr/>
        <p:txBody>
          <a:bodyPr>
            <a:normAutofit fontScale="92500" lnSpcReduction="20000"/>
          </a:bodyPr>
          <a:lstStyle/>
          <a:p>
            <a:r>
              <a:rPr lang="en-GB" dirty="0"/>
              <a:t>Having a 30 minute discussion with the hospice staff and 15 min discussion to establish her end of life wishes made a huge impact on her care at end of life. In the limited research around SMI &amp; Cancer at EOL, collaboration between MH providers &amp; Palliative care is highlighted as a barrier to quality EOL care.</a:t>
            </a:r>
          </a:p>
          <a:p>
            <a:r>
              <a:rPr lang="en-GB" dirty="0"/>
              <a:t>Being able to provide specific personalised information in terms of communication needs with explanations about complex family dynamics led to staff confidence when providing care.</a:t>
            </a:r>
          </a:p>
          <a:p>
            <a:r>
              <a:rPr lang="en-GB" dirty="0"/>
              <a:t>It began to occur to me that patients with SMI may never reach a hospice, I then read that people with schizophrenia and cancer are more likely to die in ED or ITU.</a:t>
            </a:r>
          </a:p>
          <a:p>
            <a:r>
              <a:rPr lang="en-GB" dirty="0"/>
              <a:t>The role wasn’t set up to work with those at EOL. I didn’t have any formal training in the area. It left me wondering what had happened to others with SMI and cancer at EOL. It made me realise that this is an area for development.</a:t>
            </a:r>
          </a:p>
          <a:p>
            <a:endParaRPr lang="en-GB" dirty="0"/>
          </a:p>
          <a:p>
            <a:endParaRPr lang="en-GB" dirty="0"/>
          </a:p>
        </p:txBody>
      </p:sp>
    </p:spTree>
    <p:extLst>
      <p:ext uri="{BB962C8B-B14F-4D97-AF65-F5344CB8AC3E}">
        <p14:creationId xmlns:p14="http://schemas.microsoft.com/office/powerpoint/2010/main" val="3180227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F7DBA-B2A3-47B4-BAFF-C2A78CF9F8BB}"/>
              </a:ext>
            </a:extLst>
          </p:cNvPr>
          <p:cNvSpPr>
            <a:spLocks noGrp="1"/>
          </p:cNvSpPr>
          <p:nvPr>
            <p:ph type="title"/>
          </p:nvPr>
        </p:nvSpPr>
        <p:spPr/>
        <p:txBody>
          <a:bodyPr/>
          <a:lstStyle/>
          <a:p>
            <a:r>
              <a:rPr lang="en-GB" dirty="0"/>
              <a:t>Assumptions</a:t>
            </a:r>
          </a:p>
        </p:txBody>
      </p:sp>
      <p:sp>
        <p:nvSpPr>
          <p:cNvPr id="3" name="Content Placeholder 2">
            <a:extLst>
              <a:ext uri="{FF2B5EF4-FFF2-40B4-BE49-F238E27FC236}">
                <a16:creationId xmlns:a16="http://schemas.microsoft.com/office/drawing/2014/main" id="{FEDD78FC-FC0D-44F2-BB12-24CD89760256}"/>
              </a:ext>
            </a:extLst>
          </p:cNvPr>
          <p:cNvSpPr>
            <a:spLocks noGrp="1"/>
          </p:cNvSpPr>
          <p:nvPr>
            <p:ph idx="1"/>
          </p:nvPr>
        </p:nvSpPr>
        <p:spPr/>
        <p:txBody>
          <a:bodyPr>
            <a:normAutofit fontScale="85000" lnSpcReduction="10000"/>
          </a:bodyPr>
          <a:lstStyle/>
          <a:p>
            <a:endParaRPr lang="en-GB" dirty="0"/>
          </a:p>
          <a:p>
            <a:r>
              <a:rPr lang="en-GB" dirty="0"/>
              <a:t>I assumed that Nursing homes would have provision for those with SMI</a:t>
            </a:r>
          </a:p>
          <a:p>
            <a:r>
              <a:rPr lang="en-GB" dirty="0"/>
              <a:t>I assumed that Mental Health Services would automatically fund care if that was required. </a:t>
            </a:r>
          </a:p>
          <a:p>
            <a:r>
              <a:rPr lang="en-GB" dirty="0"/>
              <a:t>I assumed that that there would be a MH nurse at the hospice with the skills to Support &amp; Care for someone with SMI.</a:t>
            </a:r>
          </a:p>
          <a:p>
            <a:r>
              <a:rPr lang="en-GB" dirty="0"/>
              <a:t>I assumed that her secondary MH team would be involved and would assist with her care at EOL</a:t>
            </a:r>
          </a:p>
          <a:p>
            <a:r>
              <a:rPr lang="en-GB" dirty="0"/>
              <a:t>I assumed that discussing EOL would not be part of my role.  </a:t>
            </a:r>
          </a:p>
          <a:p>
            <a:r>
              <a:rPr lang="en-GB" dirty="0"/>
              <a:t>Its was very likely that there were assumptions about what I would do being a MH Nurse.</a:t>
            </a:r>
          </a:p>
          <a:p>
            <a:r>
              <a:rPr lang="en-GB" dirty="0"/>
              <a:t>Learning experience – instead of making assumptions speak with colleagues.</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40884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F464-2DE7-44DF-B420-45D3D0346E3B}"/>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202382E3-881B-4206-AB48-6BA490246076}"/>
              </a:ext>
            </a:extLst>
          </p:cNvPr>
          <p:cNvSpPr>
            <a:spLocks noGrp="1"/>
          </p:cNvSpPr>
          <p:nvPr>
            <p:ph idx="1"/>
          </p:nvPr>
        </p:nvSpPr>
        <p:spPr/>
        <p:txBody>
          <a:bodyPr>
            <a:normAutofit fontScale="92500"/>
          </a:bodyPr>
          <a:lstStyle/>
          <a:p>
            <a:r>
              <a:rPr lang="en-GB"/>
              <a:t>Fond</a:t>
            </a:r>
            <a:r>
              <a:rPr lang="en-GB" dirty="0"/>
              <a:t>, G., Salas, S., Pauly, V., </a:t>
            </a:r>
            <a:r>
              <a:rPr lang="en-GB" dirty="0" err="1"/>
              <a:t>Baumstarck</a:t>
            </a:r>
            <a:r>
              <a:rPr lang="en-GB" dirty="0"/>
              <a:t>, K., Bernard, C., Orleans, V., </a:t>
            </a:r>
            <a:r>
              <a:rPr lang="en-GB" dirty="0" err="1"/>
              <a:t>Llorca</a:t>
            </a:r>
            <a:r>
              <a:rPr lang="en-GB" dirty="0"/>
              <a:t>, P.-M., </a:t>
            </a:r>
            <a:r>
              <a:rPr lang="en-GB" dirty="0" err="1"/>
              <a:t>Lancon</a:t>
            </a:r>
            <a:r>
              <a:rPr lang="en-GB" dirty="0"/>
              <a:t>, C., </a:t>
            </a:r>
            <a:r>
              <a:rPr lang="en-GB" dirty="0" err="1"/>
              <a:t>Auquier</a:t>
            </a:r>
            <a:r>
              <a:rPr lang="en-GB" dirty="0"/>
              <a:t>, P., &amp; Boyer, L. (2019). End-of-life care among patients with schizophrenia and cancer: a population-based cohort study from the French national hospital database. </a:t>
            </a:r>
            <a:r>
              <a:rPr lang="en-GB" i="1" dirty="0"/>
              <a:t>The Lancet Public Health</a:t>
            </a:r>
            <a:r>
              <a:rPr lang="en-GB" dirty="0"/>
              <a:t>, </a:t>
            </a:r>
            <a:r>
              <a:rPr lang="en-GB" i="1" dirty="0"/>
              <a:t>4</a:t>
            </a:r>
            <a:r>
              <a:rPr lang="en-GB" dirty="0"/>
              <a:t>(11), e583–e591. https://doi.org/10.1016/s2468-2667(19)30187-2</a:t>
            </a:r>
          </a:p>
          <a:p>
            <a:r>
              <a:rPr lang="en-GB" dirty="0"/>
              <a:t>Morgan, B. D. (2016). “No Right Place to Die.” </a:t>
            </a:r>
            <a:r>
              <a:rPr lang="en-GB" i="1" dirty="0"/>
              <a:t>Journal of the American Psychiatric Nurses Association</a:t>
            </a:r>
            <a:r>
              <a:rPr lang="en-GB" dirty="0"/>
              <a:t>, </a:t>
            </a:r>
            <a:r>
              <a:rPr lang="en-GB" i="1" dirty="0"/>
              <a:t>22</a:t>
            </a:r>
            <a:r>
              <a:rPr lang="en-GB" dirty="0"/>
              <a:t>(1), 31–42. https://doi.org/10.1177/1078390316629960</a:t>
            </a:r>
          </a:p>
          <a:p>
            <a:r>
              <a:rPr lang="en-GB" dirty="0"/>
              <a:t>Powell, M. (2022, March 31). </a:t>
            </a:r>
            <a:r>
              <a:rPr lang="en-GB" i="1" dirty="0"/>
              <a:t>End of life care conversations and access</a:t>
            </a:r>
            <a:r>
              <a:rPr lang="en-GB" dirty="0"/>
              <a:t>. NIHR Evidence. https://evidence.nihr.ac.uk/collection/end-of-life-care-research-highlights-the-importance-of-conversations-and-need-for-equal-access/</a:t>
            </a:r>
          </a:p>
          <a:p>
            <a:endParaRPr lang="en-GB" dirty="0"/>
          </a:p>
          <a:p>
            <a:endParaRPr lang="en-GB" dirty="0"/>
          </a:p>
          <a:p>
            <a:endParaRPr lang="en-GB" dirty="0"/>
          </a:p>
        </p:txBody>
      </p:sp>
    </p:spTree>
    <p:extLst>
      <p:ext uri="{BB962C8B-B14F-4D97-AF65-F5344CB8AC3E}">
        <p14:creationId xmlns:p14="http://schemas.microsoft.com/office/powerpoint/2010/main" val="333365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AB023-655E-44B0-AA33-F969BEC3E10B}"/>
              </a:ext>
            </a:extLst>
          </p:cNvPr>
          <p:cNvSpPr>
            <a:spLocks noGrp="1"/>
          </p:cNvSpPr>
          <p:nvPr>
            <p:ph type="title"/>
          </p:nvPr>
        </p:nvSpPr>
        <p:spPr/>
        <p:txBody>
          <a:bodyPr/>
          <a:lstStyle/>
          <a:p>
            <a:r>
              <a:rPr lang="en-GB" dirty="0"/>
              <a:t>Development of MH nurse role in Lung cancer services </a:t>
            </a:r>
          </a:p>
        </p:txBody>
      </p:sp>
      <p:sp>
        <p:nvSpPr>
          <p:cNvPr id="3" name="Content Placeholder 2">
            <a:extLst>
              <a:ext uri="{FF2B5EF4-FFF2-40B4-BE49-F238E27FC236}">
                <a16:creationId xmlns:a16="http://schemas.microsoft.com/office/drawing/2014/main" id="{7FA98AAA-C60D-40C8-A352-8377470BFE3D}"/>
              </a:ext>
            </a:extLst>
          </p:cNvPr>
          <p:cNvSpPr>
            <a:spLocks noGrp="1"/>
          </p:cNvSpPr>
          <p:nvPr>
            <p:ph idx="1"/>
          </p:nvPr>
        </p:nvSpPr>
        <p:spPr/>
        <p:txBody>
          <a:bodyPr>
            <a:normAutofit fontScale="92500" lnSpcReduction="10000"/>
          </a:bodyPr>
          <a:lstStyle/>
          <a:p>
            <a:r>
              <a:rPr lang="en-GB" dirty="0"/>
              <a:t>The MH role was commissioned as a pilot project to address the barriers affecting patients with SMI, addictions and additional vulnerabilities access diagnostics and treatments for Lung Cancers. This is based on evidence that health inequalities in cancer services have an impact on the life expectancy of patients with SMI. </a:t>
            </a:r>
          </a:p>
          <a:p>
            <a:r>
              <a:rPr lang="en-GB" dirty="0"/>
              <a:t>The MH nurse is currently imbedded in 5 diagnostic clinics in SE London and in the Thoracic surgery, medical and clinical oncology teams for Lung cancer</a:t>
            </a:r>
          </a:p>
          <a:p>
            <a:r>
              <a:rPr lang="en-GB" dirty="0"/>
              <a:t>The role of the MH nurse is to engage this vulnerable group, identify support needs, make and support with reasonable adjustments, coordinate the care and advocate if required.</a:t>
            </a:r>
          </a:p>
          <a:p>
            <a:r>
              <a:rPr lang="en-GB" dirty="0"/>
              <a:t>At the beginning of the role there was no indication that MH nurse would be involved at End of life. </a:t>
            </a:r>
          </a:p>
        </p:txBody>
      </p:sp>
    </p:spTree>
    <p:extLst>
      <p:ext uri="{BB962C8B-B14F-4D97-AF65-F5344CB8AC3E}">
        <p14:creationId xmlns:p14="http://schemas.microsoft.com/office/powerpoint/2010/main" val="223188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61EB1-9F6B-4E90-991A-23B5E81D4334}"/>
              </a:ext>
            </a:extLst>
          </p:cNvPr>
          <p:cNvSpPr>
            <a:spLocks noGrp="1"/>
          </p:cNvSpPr>
          <p:nvPr>
            <p:ph type="title"/>
          </p:nvPr>
        </p:nvSpPr>
        <p:spPr/>
        <p:txBody>
          <a:bodyPr>
            <a:normAutofit fontScale="90000"/>
          </a:bodyPr>
          <a:lstStyle/>
          <a:p>
            <a:r>
              <a:rPr lang="en-GB" dirty="0"/>
              <a:t>65 year old female with schizoaffective disorder and small cell lung cancer. </a:t>
            </a:r>
          </a:p>
        </p:txBody>
      </p:sp>
      <p:sp>
        <p:nvSpPr>
          <p:cNvPr id="3" name="Content Placeholder 2">
            <a:extLst>
              <a:ext uri="{FF2B5EF4-FFF2-40B4-BE49-F238E27FC236}">
                <a16:creationId xmlns:a16="http://schemas.microsoft.com/office/drawing/2014/main" id="{516F4292-1A34-4016-BE81-9DC08F781BAA}"/>
              </a:ext>
            </a:extLst>
          </p:cNvPr>
          <p:cNvSpPr>
            <a:spLocks noGrp="1"/>
          </p:cNvSpPr>
          <p:nvPr>
            <p:ph idx="1"/>
          </p:nvPr>
        </p:nvSpPr>
        <p:spPr/>
        <p:txBody>
          <a:bodyPr>
            <a:normAutofit fontScale="92500" lnSpcReduction="20000"/>
          </a:bodyPr>
          <a:lstStyle/>
          <a:p>
            <a:r>
              <a:rPr lang="en-GB" dirty="0"/>
              <a:t>Diagnosed with Schizoaffective disorder age 18. Active to CMHT over her lifetime. Patient had been detained several times throughout her life and had a general distrust of mental health services.</a:t>
            </a:r>
          </a:p>
          <a:p>
            <a:r>
              <a:rPr lang="en-GB" dirty="0"/>
              <a:t>High symptom burden. Ongoing chronic psychosis (treatment resistant),and fear of being admitted, ongoing symptoms included hallucinations (mainly auditory), persecutory ideas and delusions that people were stealing from her and assaulting her at night. </a:t>
            </a:r>
          </a:p>
          <a:p>
            <a:r>
              <a:rPr lang="en-GB" dirty="0"/>
              <a:t>Dislike of medications to treat her mental illness with ongoing periods of discontinuation.</a:t>
            </a:r>
          </a:p>
          <a:p>
            <a:r>
              <a:rPr lang="en-GB" dirty="0"/>
              <a:t>Risk issues -  verbal aggression, damage to property and behaviour that challenges.</a:t>
            </a:r>
          </a:p>
          <a:p>
            <a:r>
              <a:rPr lang="en-GB" dirty="0"/>
              <a:t>The patient was a heavy tobacco user all her young and adult life and a long history of buying counterfeit cigarettes.</a:t>
            </a:r>
          </a:p>
          <a:p>
            <a:endParaRPr lang="en-GB" dirty="0"/>
          </a:p>
        </p:txBody>
      </p:sp>
    </p:spTree>
    <p:extLst>
      <p:ext uri="{BB962C8B-B14F-4D97-AF65-F5344CB8AC3E}">
        <p14:creationId xmlns:p14="http://schemas.microsoft.com/office/powerpoint/2010/main" val="395815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871A-7DA9-44F3-9995-7FC04A70A45A}"/>
              </a:ext>
            </a:extLst>
          </p:cNvPr>
          <p:cNvSpPr>
            <a:spLocks noGrp="1"/>
          </p:cNvSpPr>
          <p:nvPr>
            <p:ph type="title"/>
          </p:nvPr>
        </p:nvSpPr>
        <p:spPr/>
        <p:txBody>
          <a:bodyPr/>
          <a:lstStyle/>
          <a:p>
            <a:r>
              <a:rPr lang="en-GB" dirty="0"/>
              <a:t>Background, Family &amp; Relationships</a:t>
            </a:r>
          </a:p>
        </p:txBody>
      </p:sp>
      <p:sp>
        <p:nvSpPr>
          <p:cNvPr id="3" name="Content Placeholder 2">
            <a:extLst>
              <a:ext uri="{FF2B5EF4-FFF2-40B4-BE49-F238E27FC236}">
                <a16:creationId xmlns:a16="http://schemas.microsoft.com/office/drawing/2014/main" id="{3EDCF9F2-5472-4BE1-B207-2CCDA345053D}"/>
              </a:ext>
            </a:extLst>
          </p:cNvPr>
          <p:cNvSpPr>
            <a:spLocks noGrp="1"/>
          </p:cNvSpPr>
          <p:nvPr>
            <p:ph idx="1"/>
          </p:nvPr>
        </p:nvSpPr>
        <p:spPr/>
        <p:txBody>
          <a:bodyPr>
            <a:normAutofit fontScale="85000" lnSpcReduction="10000"/>
          </a:bodyPr>
          <a:lstStyle/>
          <a:p>
            <a:r>
              <a:rPr lang="en-GB" dirty="0"/>
              <a:t>The Patient was of mixed heritage, the eldest of 5 siblings. (2 Brothers 2 sisters one of whom was her twin). They were raised by their single mother who had SMI.  They looked after each other from an early age due to her mothers frequent hospitalisation.</a:t>
            </a:r>
          </a:p>
          <a:p>
            <a:r>
              <a:rPr lang="en-GB" dirty="0"/>
              <a:t>This way of supporting each other continued through their adult life, the patient had strong relationships with her siblings and with her nieces and nephews. The family would come together in times of distress and illness and had all been very involved in her care over her lifetime.</a:t>
            </a:r>
          </a:p>
          <a:p>
            <a:r>
              <a:rPr lang="en-GB" dirty="0"/>
              <a:t>She had 2 children in her 20s, Both were both adopted outside the family in their very early years. Contact with her son was in past few years before her death and contact with her daughter was 2 weeks prior to her death. Relationships with both were strained due to her SMI. She got married later in life and as her illness become more chronic her husband cared for her until he passed away. This lead to her being placed in 24 hour Residential care for those with SMI. The patient developed excellent relationships with care staff in the 2 years she lived there.  </a:t>
            </a:r>
          </a:p>
          <a:p>
            <a:endParaRPr lang="en-GB" dirty="0"/>
          </a:p>
        </p:txBody>
      </p:sp>
    </p:spTree>
    <p:extLst>
      <p:ext uri="{BB962C8B-B14F-4D97-AF65-F5344CB8AC3E}">
        <p14:creationId xmlns:p14="http://schemas.microsoft.com/office/powerpoint/2010/main" val="101981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69C6-27B1-46D1-BE6D-3160F820875A}"/>
              </a:ext>
            </a:extLst>
          </p:cNvPr>
          <p:cNvSpPr>
            <a:spLocks noGrp="1"/>
          </p:cNvSpPr>
          <p:nvPr>
            <p:ph type="title"/>
          </p:nvPr>
        </p:nvSpPr>
        <p:spPr/>
        <p:txBody>
          <a:bodyPr/>
          <a:lstStyle/>
          <a:p>
            <a:r>
              <a:rPr lang="en-GB" dirty="0"/>
              <a:t>Cancer Timeline </a:t>
            </a:r>
          </a:p>
        </p:txBody>
      </p:sp>
      <p:sp>
        <p:nvSpPr>
          <p:cNvPr id="3" name="Content Placeholder 2">
            <a:extLst>
              <a:ext uri="{FF2B5EF4-FFF2-40B4-BE49-F238E27FC236}">
                <a16:creationId xmlns:a16="http://schemas.microsoft.com/office/drawing/2014/main" id="{A9E52542-6357-4102-8265-60BC84ADB5C9}"/>
              </a:ext>
            </a:extLst>
          </p:cNvPr>
          <p:cNvSpPr>
            <a:spLocks noGrp="1"/>
          </p:cNvSpPr>
          <p:nvPr>
            <p:ph idx="1"/>
          </p:nvPr>
        </p:nvSpPr>
        <p:spPr/>
        <p:txBody>
          <a:bodyPr>
            <a:normAutofit/>
          </a:bodyPr>
          <a:lstStyle/>
          <a:p>
            <a:r>
              <a:rPr lang="en-GB" b="1" dirty="0"/>
              <a:t>Referred in May via 2 week wait - </a:t>
            </a:r>
            <a:r>
              <a:rPr lang="en-GB" dirty="0"/>
              <a:t>Post biopsy the patient was offered palliative systemic treatment and accepted this. </a:t>
            </a:r>
          </a:p>
          <a:p>
            <a:r>
              <a:rPr lang="en-GB" b="1" dirty="0"/>
              <a:t>Started Treatment – </a:t>
            </a:r>
            <a:r>
              <a:rPr lang="en-GB" dirty="0"/>
              <a:t>June</a:t>
            </a:r>
            <a:r>
              <a:rPr lang="en-GB" b="1" dirty="0"/>
              <a:t> </a:t>
            </a:r>
          </a:p>
          <a:p>
            <a:r>
              <a:rPr lang="en-GB" b="1" dirty="0"/>
              <a:t>July</a:t>
            </a:r>
            <a:r>
              <a:rPr lang="en-GB" dirty="0"/>
              <a:t> – opted out of treatment after 2 cycles due to loss of hair. </a:t>
            </a:r>
          </a:p>
          <a:p>
            <a:r>
              <a:rPr lang="en-GB" b="1" dirty="0"/>
              <a:t>November </a:t>
            </a:r>
            <a:r>
              <a:rPr lang="en-GB" dirty="0"/>
              <a:t>– Admitted to hospital due to pneumothorax and lost her ability to mobilise meaning she had a longer admission while waiting for accommodation.</a:t>
            </a:r>
          </a:p>
          <a:p>
            <a:r>
              <a:rPr lang="en-GB" b="1" dirty="0"/>
              <a:t>December</a:t>
            </a:r>
            <a:r>
              <a:rPr lang="en-GB" dirty="0"/>
              <a:t> – Transferred to a hospice and died peacefully with hospice staff after 14 days. </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74218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F93B1-E580-4452-A7C8-0D12E746F7F9}"/>
              </a:ext>
            </a:extLst>
          </p:cNvPr>
          <p:cNvSpPr>
            <a:spLocks noGrp="1"/>
          </p:cNvSpPr>
          <p:nvPr>
            <p:ph type="title"/>
          </p:nvPr>
        </p:nvSpPr>
        <p:spPr/>
        <p:txBody>
          <a:bodyPr/>
          <a:lstStyle/>
          <a:p>
            <a:r>
              <a:rPr lang="en-GB" dirty="0"/>
              <a:t>MH Nurse interventions - Diagnosis to Treatment.</a:t>
            </a:r>
          </a:p>
        </p:txBody>
      </p:sp>
      <p:sp>
        <p:nvSpPr>
          <p:cNvPr id="3" name="Content Placeholder 2">
            <a:extLst>
              <a:ext uri="{FF2B5EF4-FFF2-40B4-BE49-F238E27FC236}">
                <a16:creationId xmlns:a16="http://schemas.microsoft.com/office/drawing/2014/main" id="{56A9414D-EA3D-410A-924F-8D2C39D2490A}"/>
              </a:ext>
            </a:extLst>
          </p:cNvPr>
          <p:cNvSpPr>
            <a:spLocks noGrp="1"/>
          </p:cNvSpPr>
          <p:nvPr>
            <p:ph idx="1"/>
          </p:nvPr>
        </p:nvSpPr>
        <p:spPr/>
        <p:txBody>
          <a:bodyPr>
            <a:normAutofit fontScale="25000" lnSpcReduction="20000"/>
          </a:bodyPr>
          <a:lstStyle/>
          <a:p>
            <a:r>
              <a:rPr lang="en-GB" sz="7200" dirty="0"/>
              <a:t>Relationship building and gaining trust. This was difficult with frequent rejections and hostility often used as a protective mechanism. Patient had persistent and major trauma over her whole lifetime and on a daily basis via symptoms of her MI.</a:t>
            </a:r>
          </a:p>
          <a:p>
            <a:r>
              <a:rPr lang="en-GB" sz="7200" dirty="0"/>
              <a:t>Assessment of general mental health, and understanding her baseline mental health status in the context of having chronic psychosis and new cancer diagnosis. E.g. Tolerance in terms of information giving and processing, arranging access/reasonable adjustments (wait times, environment, awareness of triggers, likes, dislikes). Choosing model of interventions e.g. MI CBT ACT. Exploring and understanding her coping mechanisms and providing information on options to enhance these. </a:t>
            </a:r>
          </a:p>
          <a:p>
            <a:r>
              <a:rPr lang="en-GB" sz="7200" dirty="0"/>
              <a:t>Allowing her space to discuss her cancer diagnosis and making time to do this. </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09207318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21E8-056A-461F-8DB1-391411E55C55}"/>
              </a:ext>
            </a:extLst>
          </p:cNvPr>
          <p:cNvSpPr>
            <a:spLocks noGrp="1"/>
          </p:cNvSpPr>
          <p:nvPr>
            <p:ph type="title"/>
          </p:nvPr>
        </p:nvSpPr>
        <p:spPr/>
        <p:txBody>
          <a:bodyPr/>
          <a:lstStyle/>
          <a:p>
            <a:r>
              <a:rPr lang="en-GB" dirty="0"/>
              <a:t>Nurse Interventions continued</a:t>
            </a:r>
          </a:p>
        </p:txBody>
      </p:sp>
      <p:sp>
        <p:nvSpPr>
          <p:cNvPr id="3" name="Content Placeholder 2">
            <a:extLst>
              <a:ext uri="{FF2B5EF4-FFF2-40B4-BE49-F238E27FC236}">
                <a16:creationId xmlns:a16="http://schemas.microsoft.com/office/drawing/2014/main" id="{52CD4429-9CAA-4E23-B214-972BBEAA8F52}"/>
              </a:ext>
            </a:extLst>
          </p:cNvPr>
          <p:cNvSpPr>
            <a:spLocks noGrp="1"/>
          </p:cNvSpPr>
          <p:nvPr>
            <p:ph idx="1"/>
          </p:nvPr>
        </p:nvSpPr>
        <p:spPr/>
        <p:txBody>
          <a:bodyPr>
            <a:normAutofit fontScale="85000" lnSpcReduction="10000"/>
          </a:bodyPr>
          <a:lstStyle/>
          <a:p>
            <a:r>
              <a:rPr lang="en-GB" dirty="0"/>
              <a:t>Coordination of interprofessional meetings. joint capacity assessments, discharge meetings, professional meetings. </a:t>
            </a:r>
          </a:p>
          <a:p>
            <a:r>
              <a:rPr lang="en-GB" dirty="0"/>
              <a:t>Preparing accessible information to support her understanding to allow her to make decisions and taking time to do this.</a:t>
            </a:r>
          </a:p>
          <a:p>
            <a:r>
              <a:rPr lang="en-GB" dirty="0"/>
              <a:t>Liaisons with family members and accommodation providers. Gaining their views ongoing clarification their roles at each stage of the journey. </a:t>
            </a:r>
          </a:p>
          <a:p>
            <a:r>
              <a:rPr lang="en-GB" dirty="0"/>
              <a:t>Ensuring she had access to information and care when needed e.g. CNS, palliative care teams.</a:t>
            </a:r>
          </a:p>
          <a:p>
            <a:r>
              <a:rPr lang="en-GB" dirty="0"/>
              <a:t>Risk assessment and safety planning in times of deterioration with respect to treatment.</a:t>
            </a:r>
          </a:p>
          <a:p>
            <a:r>
              <a:rPr lang="en-GB" dirty="0"/>
              <a:t>Care planning to ensure that professionals are aware that she needs time to process information.</a:t>
            </a:r>
          </a:p>
          <a:p>
            <a:r>
              <a:rPr lang="en-GB" dirty="0"/>
              <a:t>Educating professionals around working with patients who have active psychosis.</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105230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60A5A-AE9C-4183-9420-BC57A100B3FC}"/>
              </a:ext>
            </a:extLst>
          </p:cNvPr>
          <p:cNvSpPr>
            <a:spLocks noGrp="1"/>
          </p:cNvSpPr>
          <p:nvPr>
            <p:ph type="title"/>
          </p:nvPr>
        </p:nvSpPr>
        <p:spPr/>
        <p:txBody>
          <a:bodyPr/>
          <a:lstStyle/>
          <a:p>
            <a:r>
              <a:rPr lang="en-GB" dirty="0"/>
              <a:t>Barriers faced by the patient</a:t>
            </a:r>
          </a:p>
        </p:txBody>
      </p:sp>
      <p:sp>
        <p:nvSpPr>
          <p:cNvPr id="3" name="Content Placeholder 2">
            <a:extLst>
              <a:ext uri="{FF2B5EF4-FFF2-40B4-BE49-F238E27FC236}">
                <a16:creationId xmlns:a16="http://schemas.microsoft.com/office/drawing/2014/main" id="{20AE0EAB-C9BD-41F1-B9DF-8632F2BBC110}"/>
              </a:ext>
            </a:extLst>
          </p:cNvPr>
          <p:cNvSpPr>
            <a:spLocks noGrp="1"/>
          </p:cNvSpPr>
          <p:nvPr>
            <p:ph idx="1"/>
          </p:nvPr>
        </p:nvSpPr>
        <p:spPr/>
        <p:txBody>
          <a:bodyPr>
            <a:normAutofit fontScale="92500" lnSpcReduction="20000"/>
          </a:bodyPr>
          <a:lstStyle/>
          <a:p>
            <a:r>
              <a:rPr lang="en-GB" b="1" dirty="0"/>
              <a:t>Stigma -</a:t>
            </a:r>
            <a:r>
              <a:rPr lang="en-GB" dirty="0"/>
              <a:t> That she couldn’t make decisions due to psychosis. This was after formal capacity assessments indicated she could but needed time to process information. That her inability to manage her ADLs was due to her MI when it was advances in her cancer. </a:t>
            </a:r>
          </a:p>
          <a:p>
            <a:r>
              <a:rPr lang="en-GB" b="1" dirty="0"/>
              <a:t>Mental Capacity - </a:t>
            </a:r>
            <a:r>
              <a:rPr lang="en-GB" dirty="0"/>
              <a:t>By having a mental illness numerous capacity assessments were carried out, this led to delays in the pathway and was exhausting for the patient. </a:t>
            </a:r>
          </a:p>
          <a:p>
            <a:r>
              <a:rPr lang="en-GB" b="1" dirty="0"/>
              <a:t>Cancer treatment – </a:t>
            </a:r>
            <a:r>
              <a:rPr lang="en-GB" dirty="0"/>
              <a:t>intensity of treatment was increased due to being on a psychotropic that could increase risk of sepsis. </a:t>
            </a:r>
          </a:p>
          <a:p>
            <a:r>
              <a:rPr lang="en-GB" b="1" dirty="0"/>
              <a:t>Psychotropics</a:t>
            </a:r>
            <a:r>
              <a:rPr lang="en-GB" dirty="0"/>
              <a:t> - Her treatment may have to be stopped which would put her at risk of mental health relapse with risk of potential admission (her biggest fear).</a:t>
            </a:r>
          </a:p>
          <a:p>
            <a:r>
              <a:rPr lang="en-GB" b="1" dirty="0"/>
              <a:t>Accommodation </a:t>
            </a:r>
            <a:r>
              <a:rPr lang="en-GB" dirty="0"/>
              <a:t>–  she was unable to return to her accommodation which meant withdrawal of her personalised mental health care. </a:t>
            </a:r>
          </a:p>
          <a:p>
            <a:endParaRPr lang="en-GB" dirty="0"/>
          </a:p>
          <a:p>
            <a:endParaRPr lang="en-GB" dirty="0"/>
          </a:p>
        </p:txBody>
      </p:sp>
    </p:spTree>
    <p:extLst>
      <p:ext uri="{BB962C8B-B14F-4D97-AF65-F5344CB8AC3E}">
        <p14:creationId xmlns:p14="http://schemas.microsoft.com/office/powerpoint/2010/main" val="255346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41A4F-1586-4E14-8276-D147A0C9F871}"/>
              </a:ext>
            </a:extLst>
          </p:cNvPr>
          <p:cNvSpPr>
            <a:spLocks noGrp="1"/>
          </p:cNvSpPr>
          <p:nvPr>
            <p:ph type="title"/>
          </p:nvPr>
        </p:nvSpPr>
        <p:spPr/>
        <p:txBody>
          <a:bodyPr/>
          <a:lstStyle/>
          <a:p>
            <a:r>
              <a:rPr lang="en-GB" dirty="0"/>
              <a:t>Professional Barriers </a:t>
            </a:r>
          </a:p>
        </p:txBody>
      </p:sp>
      <p:sp>
        <p:nvSpPr>
          <p:cNvPr id="3" name="Content Placeholder 2">
            <a:extLst>
              <a:ext uri="{FF2B5EF4-FFF2-40B4-BE49-F238E27FC236}">
                <a16:creationId xmlns:a16="http://schemas.microsoft.com/office/drawing/2014/main" id="{24DC93E5-16AB-4114-A5D0-77732D29E8C8}"/>
              </a:ext>
            </a:extLst>
          </p:cNvPr>
          <p:cNvSpPr>
            <a:spLocks noGrp="1"/>
          </p:cNvSpPr>
          <p:nvPr>
            <p:ph idx="1"/>
          </p:nvPr>
        </p:nvSpPr>
        <p:spPr/>
        <p:txBody>
          <a:bodyPr>
            <a:normAutofit fontScale="92500" lnSpcReduction="10000"/>
          </a:bodyPr>
          <a:lstStyle/>
          <a:p>
            <a:endParaRPr lang="en-GB" b="1" dirty="0"/>
          </a:p>
          <a:p>
            <a:r>
              <a:rPr lang="en-GB" b="1" dirty="0"/>
              <a:t>Oncology Treatment Teams – </a:t>
            </a:r>
            <a:r>
              <a:rPr lang="en-GB" dirty="0"/>
              <a:t>Oncology safety</a:t>
            </a:r>
            <a:r>
              <a:rPr lang="en-GB" b="1" dirty="0"/>
              <a:t> </a:t>
            </a:r>
            <a:r>
              <a:rPr lang="en-GB" dirty="0"/>
              <a:t>concerns about prescribing cancer treatment due to high risk symptoms and health behaviours. Who would manage the risks in the community?</a:t>
            </a:r>
            <a:endParaRPr lang="en-GB" b="1" dirty="0"/>
          </a:p>
          <a:p>
            <a:r>
              <a:rPr lang="en-GB" b="1" dirty="0"/>
              <a:t>Hospital Team</a:t>
            </a:r>
            <a:r>
              <a:rPr lang="en-GB" dirty="0"/>
              <a:t> - No identified nursing homes with mental health care or any who would accept the patient due to her SMI. Concerns about bed occupancy.</a:t>
            </a:r>
          </a:p>
          <a:p>
            <a:r>
              <a:rPr lang="en-GB" b="1" dirty="0"/>
              <a:t>Adult Social Care &amp; Mental Health Services – </a:t>
            </a:r>
            <a:r>
              <a:rPr lang="en-GB" dirty="0"/>
              <a:t>No funding provision for end of life care. MH team reported not having the skills to care for her at end of life. </a:t>
            </a:r>
          </a:p>
          <a:p>
            <a:r>
              <a:rPr lang="en-GB" b="1" dirty="0"/>
              <a:t>Accommodation providers – </a:t>
            </a:r>
            <a:r>
              <a:rPr lang="en-GB" dirty="0"/>
              <a:t>Required funding to continue to work with her and provide support.</a:t>
            </a:r>
          </a:p>
        </p:txBody>
      </p:sp>
    </p:spTree>
    <p:extLst>
      <p:ext uri="{BB962C8B-B14F-4D97-AF65-F5344CB8AC3E}">
        <p14:creationId xmlns:p14="http://schemas.microsoft.com/office/powerpoint/2010/main" val="26180022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Override1.xml><?xml version="1.0" encoding="utf-8"?>
<a:themeOverride xmlns:a="http://schemas.openxmlformats.org/drawingml/2006/main">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9A06047688844A0B7DB9282232EA1" ma:contentTypeVersion="19" ma:contentTypeDescription="Create a new document." ma:contentTypeScope="" ma:versionID="c51133097c121f35a078206f194f55ff">
  <xsd:schema xmlns:xsd="http://www.w3.org/2001/XMLSchema" xmlns:xs="http://www.w3.org/2001/XMLSchema" xmlns:p="http://schemas.microsoft.com/office/2006/metadata/properties" xmlns:ns2="d9993663-5705-4d25-a4ee-eec0a4acabe5" xmlns:ns3="c9f032c1-e223-4c38-ab65-db5049232575" xmlns:ns4="http://schemas.microsoft.com/sharepoint/v4" targetNamespace="http://schemas.microsoft.com/office/2006/metadata/properties" ma:root="true" ma:fieldsID="06e540a3c45b37beb981c5e568cd8097" ns2:_="" ns3:_="" ns4:_="">
    <xsd:import namespace="d9993663-5705-4d25-a4ee-eec0a4acabe5"/>
    <xsd:import namespace="c9f032c1-e223-4c38-ab65-db5049232575"/>
    <xsd:import namespace="http://schemas.microsoft.com/sharepoint/v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4:IconOverlay"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993663-5705-4d25-a4ee-eec0a4acab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9a329ae-91d1-4441-a932-6e1961d45628"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032c1-e223-4c38-ab65-db5049232575"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4672424-3821-4155-88a6-8f66be3ddc3f}" ma:internalName="TaxCatchAll" ma:showField="CatchAllData" ma:web="c9f032c1-e223-4c38-ab65-db504923257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3"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9f032c1-e223-4c38-ab65-db5049232575" xsi:nil="true"/>
    <IconOverlay xmlns="http://schemas.microsoft.com/sharepoint/v4" xsi:nil="true"/>
    <lcf76f155ced4ddcb4097134ff3c332f xmlns="d9993663-5705-4d25-a4ee-eec0a4acabe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300BEE0-4BB7-484E-99A0-C49BA0030D6D}"/>
</file>

<file path=customXml/itemProps2.xml><?xml version="1.0" encoding="utf-8"?>
<ds:datastoreItem xmlns:ds="http://schemas.openxmlformats.org/officeDocument/2006/customXml" ds:itemID="{9EE0B64E-D759-4B21-A54C-67D91D8AB1A5}"/>
</file>

<file path=customXml/itemProps3.xml><?xml version="1.0" encoding="utf-8"?>
<ds:datastoreItem xmlns:ds="http://schemas.openxmlformats.org/officeDocument/2006/customXml" ds:itemID="{50AAAB15-2F53-4BC6-B8C8-382A387310EF}"/>
</file>

<file path=docProps/app.xml><?xml version="1.0" encoding="utf-8"?>
<Properties xmlns="http://schemas.openxmlformats.org/officeDocument/2006/extended-properties" xmlns:vt="http://schemas.openxmlformats.org/officeDocument/2006/docPropsVTypes">
  <Template/>
  <TotalTime>30473</TotalTime>
  <Words>1881</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Ion Boardroom</vt:lpstr>
      <vt:lpstr>Mental Health Nurse in Lung Cancer Services.</vt:lpstr>
      <vt:lpstr>Development of MH nurse role in Lung cancer services </vt:lpstr>
      <vt:lpstr>65 year old female with schizoaffective disorder and small cell lung cancer. </vt:lpstr>
      <vt:lpstr>Background, Family &amp; Relationships</vt:lpstr>
      <vt:lpstr>Cancer Timeline </vt:lpstr>
      <vt:lpstr>MH Nurse interventions - Diagnosis to Treatment.</vt:lpstr>
      <vt:lpstr>Nurse Interventions continued</vt:lpstr>
      <vt:lpstr>Barriers faced by the patient</vt:lpstr>
      <vt:lpstr>Professional Barriers </vt:lpstr>
      <vt:lpstr>Hospital Discharge to Hospice Care.</vt:lpstr>
      <vt:lpstr>Challenges faced by hospice staff</vt:lpstr>
      <vt:lpstr>End of Life Planning</vt:lpstr>
      <vt:lpstr>Summary </vt:lpstr>
      <vt:lpstr>Assumptions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Cunningham Aynslie (ACUNNINGHAM4)</dc:creator>
  <cp:lastModifiedBy>Cunningham Aynslie (ACUNNINGHAM4)</cp:lastModifiedBy>
  <cp:revision>107</cp:revision>
  <cp:lastPrinted>2024-11-20T17:06:15Z</cp:lastPrinted>
  <dcterms:created xsi:type="dcterms:W3CDTF">2024-10-31T11:18:08Z</dcterms:created>
  <dcterms:modified xsi:type="dcterms:W3CDTF">2024-11-22T18:59:46Z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0x0101001679A06047688844A0B7DB9282232EA1</vt:lpwstr>
  </property>
</Properties>
</file>