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147375006" r:id="rId5"/>
    <p:sldId id="2147375018" r:id="rId6"/>
    <p:sldId id="2147375014" r:id="rId7"/>
    <p:sldId id="2147375017" r:id="rId8"/>
    <p:sldId id="2147374980" r:id="rId9"/>
    <p:sldId id="2147375011" r:id="rId10"/>
    <p:sldId id="2147375025" r:id="rId11"/>
    <p:sldId id="392" r:id="rId12"/>
    <p:sldId id="2147374972" r:id="rId13"/>
    <p:sldId id="2147375013" r:id="rId14"/>
    <p:sldId id="1674" r:id="rId15"/>
    <p:sldId id="1688" r:id="rId16"/>
    <p:sldId id="1690" r:id="rId17"/>
    <p:sldId id="275" r:id="rId18"/>
    <p:sldId id="1726" r:id="rId19"/>
    <p:sldId id="1721" r:id="rId20"/>
    <p:sldId id="1725" r:id="rId21"/>
    <p:sldId id="2147374992" r:id="rId22"/>
    <p:sldId id="2147375016" r:id="rId23"/>
    <p:sldId id="1670" r:id="rId24"/>
    <p:sldId id="1728" r:id="rId25"/>
    <p:sldId id="2147375026" r:id="rId26"/>
    <p:sldId id="1692" r:id="rId27"/>
    <p:sldId id="2147374994" r:id="rId28"/>
    <p:sldId id="1716" r:id="rId29"/>
    <p:sldId id="2147375015" r:id="rId30"/>
    <p:sldId id="1691" r:id="rId31"/>
    <p:sldId id="2147374996" r:id="rId32"/>
    <p:sldId id="276" r:id="rId33"/>
    <p:sldId id="2147374997" r:id="rId34"/>
    <p:sldId id="1673" r:id="rId35"/>
    <p:sldId id="2147374985" r:id="rId36"/>
    <p:sldId id="2147375019" r:id="rId37"/>
    <p:sldId id="762" r:id="rId38"/>
    <p:sldId id="761" r:id="rId39"/>
    <p:sldId id="2147375028" r:id="rId40"/>
    <p:sldId id="258" r:id="rId41"/>
    <p:sldId id="261" r:id="rId42"/>
    <p:sldId id="267" r:id="rId43"/>
    <p:sldId id="2147374982" r:id="rId44"/>
    <p:sldId id="2147375029" r:id="rId45"/>
    <p:sldId id="2147374979" r:id="rId46"/>
    <p:sldId id="763" r:id="rId47"/>
    <p:sldId id="2147375023" r:id="rId48"/>
    <p:sldId id="1711" r:id="rId49"/>
    <p:sldId id="214737502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18C6F4-1A07-8542-DA90-FA447DA38B63}" name="Price, Gabriele" initials="PG" userId="S::Gabriele.Price@dhsc.gov.uk::c90197d3-f456-4845-aa69-8973087d2f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EB"/>
    <a:srgbClr val="00A188"/>
    <a:srgbClr val="D3C9E5"/>
    <a:srgbClr val="A892CB"/>
    <a:srgbClr val="7C5CB2"/>
    <a:srgbClr val="512698"/>
    <a:srgbClr val="616265"/>
    <a:srgbClr val="DF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8F80C5-25CE-4F92-AEAF-808AD036E9AC}" v="48" dt="2024-11-25T20:56:46.776"/>
    <p1510:client id="{4474A6A5-6D04-4917-9CE6-722EC7AAC1F7}" v="1" dt="2024-11-26T06:25:40.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923" autoAdjust="0"/>
  </p:normalViewPr>
  <p:slideViewPr>
    <p:cSldViewPr snapToGrid="0">
      <p:cViewPr>
        <p:scale>
          <a:sx n="50" d="100"/>
          <a:sy n="50" d="100"/>
        </p:scale>
        <p:origin x="1244" y="128"/>
      </p:cViewPr>
      <p:guideLst/>
    </p:cSldViewPr>
  </p:slideViewPr>
  <p:outlineViewPr>
    <p:cViewPr>
      <p:scale>
        <a:sx n="33" d="100"/>
        <a:sy n="33" d="100"/>
      </p:scale>
      <p:origin x="0" y="-2884"/>
    </p:cViewPr>
  </p:outlineViewPr>
  <p:notesTextViewPr>
    <p:cViewPr>
      <p:scale>
        <a:sx n="1" d="1"/>
        <a:sy n="1" d="1"/>
      </p:scale>
      <p:origin x="0" y="0"/>
    </p:cViewPr>
  </p:notesTextViewPr>
  <p:sorterViewPr>
    <p:cViewPr varScale="1">
      <p:scale>
        <a:sx n="100" d="100"/>
        <a:sy n="100" d="100"/>
      </p:scale>
      <p:origin x="0" y="-10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Verne" userId="83ca0b3f240efc9d" providerId="LiveId" clId="{4474A6A5-6D04-4917-9CE6-722EC7AAC1F7}"/>
    <pc:docChg chg="custSel addSld delSld modSld sldOrd">
      <pc:chgData name="Julia Verne" userId="83ca0b3f240efc9d" providerId="LiveId" clId="{4474A6A5-6D04-4917-9CE6-722EC7AAC1F7}" dt="2024-11-26T06:27:30.386" v="109"/>
      <pc:docMkLst>
        <pc:docMk/>
      </pc:docMkLst>
      <pc:sldChg chg="modSp mod">
        <pc:chgData name="Julia Verne" userId="83ca0b3f240efc9d" providerId="LiveId" clId="{4474A6A5-6D04-4917-9CE6-722EC7AAC1F7}" dt="2024-11-26T06:23:59.242" v="76" actId="207"/>
        <pc:sldMkLst>
          <pc:docMk/>
          <pc:sldMk cId="482709400" sldId="761"/>
        </pc:sldMkLst>
        <pc:spChg chg="mod">
          <ac:chgData name="Julia Verne" userId="83ca0b3f240efc9d" providerId="LiveId" clId="{4474A6A5-6D04-4917-9CE6-722EC7AAC1F7}" dt="2024-11-26T06:23:59.242" v="76" actId="207"/>
          <ac:spMkLst>
            <pc:docMk/>
            <pc:sldMk cId="482709400" sldId="761"/>
            <ac:spMk id="3" creationId="{0F686B0C-81CE-0E7B-6775-8E1A53C46F3C}"/>
          </ac:spMkLst>
        </pc:spChg>
      </pc:sldChg>
      <pc:sldChg chg="modSp mod">
        <pc:chgData name="Julia Verne" userId="83ca0b3f240efc9d" providerId="LiveId" clId="{4474A6A5-6D04-4917-9CE6-722EC7AAC1F7}" dt="2024-11-26T06:22:47.177" v="70" actId="207"/>
        <pc:sldMkLst>
          <pc:docMk/>
          <pc:sldMk cId="94100122" sldId="762"/>
        </pc:sldMkLst>
        <pc:spChg chg="mod">
          <ac:chgData name="Julia Verne" userId="83ca0b3f240efc9d" providerId="LiveId" clId="{4474A6A5-6D04-4917-9CE6-722EC7AAC1F7}" dt="2024-11-26T06:22:47.177" v="70" actId="207"/>
          <ac:spMkLst>
            <pc:docMk/>
            <pc:sldMk cId="94100122" sldId="762"/>
            <ac:spMk id="3" creationId="{8E7E07C3-9BDC-2330-39E3-7FAC01487D43}"/>
          </ac:spMkLst>
        </pc:spChg>
      </pc:sldChg>
      <pc:sldChg chg="modSp mod">
        <pc:chgData name="Julia Verne" userId="83ca0b3f240efc9d" providerId="LiveId" clId="{4474A6A5-6D04-4917-9CE6-722EC7AAC1F7}" dt="2024-11-26T06:19:08.797" v="11" actId="20577"/>
        <pc:sldMkLst>
          <pc:docMk/>
          <pc:sldMk cId="1640810312" sldId="1673"/>
        </pc:sldMkLst>
        <pc:spChg chg="mod">
          <ac:chgData name="Julia Verne" userId="83ca0b3f240efc9d" providerId="LiveId" clId="{4474A6A5-6D04-4917-9CE6-722EC7AAC1F7}" dt="2024-11-26T06:19:08.797" v="11" actId="20577"/>
          <ac:spMkLst>
            <pc:docMk/>
            <pc:sldMk cId="1640810312" sldId="1673"/>
            <ac:spMk id="4" creationId="{A824727E-B1A5-41C5-BAB5-C32DD31761A3}"/>
          </ac:spMkLst>
        </pc:spChg>
      </pc:sldChg>
      <pc:sldChg chg="modSp mod">
        <pc:chgData name="Julia Verne" userId="83ca0b3f240efc9d" providerId="LiveId" clId="{4474A6A5-6D04-4917-9CE6-722EC7AAC1F7}" dt="2024-11-26T06:12:10.531" v="8" actId="13926"/>
        <pc:sldMkLst>
          <pc:docMk/>
          <pc:sldMk cId="467187709" sldId="1674"/>
        </pc:sldMkLst>
        <pc:spChg chg="mod">
          <ac:chgData name="Julia Verne" userId="83ca0b3f240efc9d" providerId="LiveId" clId="{4474A6A5-6D04-4917-9CE6-722EC7AAC1F7}" dt="2024-11-26T06:12:10.531" v="8" actId="13926"/>
          <ac:spMkLst>
            <pc:docMk/>
            <pc:sldMk cId="467187709" sldId="1674"/>
            <ac:spMk id="9" creationId="{A78AE699-AAE0-44FA-BCD5-9CA47EE38D66}"/>
          </ac:spMkLst>
        </pc:spChg>
      </pc:sldChg>
      <pc:sldChg chg="ord">
        <pc:chgData name="Julia Verne" userId="83ca0b3f240efc9d" providerId="LiveId" clId="{4474A6A5-6D04-4917-9CE6-722EC7AAC1F7}" dt="2024-11-26T06:27:30.386" v="109"/>
        <pc:sldMkLst>
          <pc:docMk/>
          <pc:sldMk cId="2081871748" sldId="1711"/>
        </pc:sldMkLst>
      </pc:sldChg>
      <pc:sldChg chg="modSp mod">
        <pc:chgData name="Julia Verne" userId="83ca0b3f240efc9d" providerId="LiveId" clId="{4474A6A5-6D04-4917-9CE6-722EC7AAC1F7}" dt="2024-11-26T06:26:58.974" v="107" actId="27636"/>
        <pc:sldMkLst>
          <pc:docMk/>
          <pc:sldMk cId="1489971398" sldId="2147374979"/>
        </pc:sldMkLst>
        <pc:spChg chg="mod">
          <ac:chgData name="Julia Verne" userId="83ca0b3f240efc9d" providerId="LiveId" clId="{4474A6A5-6D04-4917-9CE6-722EC7AAC1F7}" dt="2024-11-26T06:26:43.874" v="105" actId="255"/>
          <ac:spMkLst>
            <pc:docMk/>
            <pc:sldMk cId="1489971398" sldId="2147374979"/>
            <ac:spMk id="2" creationId="{EF62B703-C04E-760C-37A4-B0DFCE88F12F}"/>
          </ac:spMkLst>
        </pc:spChg>
        <pc:spChg chg="mod">
          <ac:chgData name="Julia Verne" userId="83ca0b3f240efc9d" providerId="LiveId" clId="{4474A6A5-6D04-4917-9CE6-722EC7AAC1F7}" dt="2024-11-26T06:26:58.974" v="107" actId="27636"/>
          <ac:spMkLst>
            <pc:docMk/>
            <pc:sldMk cId="1489971398" sldId="2147374979"/>
            <ac:spMk id="3" creationId="{95B08177-635F-4E24-72EB-D71CB516CB1C}"/>
          </ac:spMkLst>
        </pc:spChg>
      </pc:sldChg>
      <pc:sldChg chg="modSp mod">
        <pc:chgData name="Julia Verne" userId="83ca0b3f240efc9d" providerId="LiveId" clId="{4474A6A5-6D04-4917-9CE6-722EC7AAC1F7}" dt="2024-11-26T06:09:11.882" v="6" actId="13926"/>
        <pc:sldMkLst>
          <pc:docMk/>
          <pc:sldMk cId="534796816" sldId="2147374980"/>
        </pc:sldMkLst>
        <pc:spChg chg="mod">
          <ac:chgData name="Julia Verne" userId="83ca0b3f240efc9d" providerId="LiveId" clId="{4474A6A5-6D04-4917-9CE6-722EC7AAC1F7}" dt="2024-11-26T06:09:11.882" v="6" actId="13926"/>
          <ac:spMkLst>
            <pc:docMk/>
            <pc:sldMk cId="534796816" sldId="2147374980"/>
            <ac:spMk id="3" creationId="{E9336CBE-CCA7-F818-0EEC-7A2FD2747574}"/>
          </ac:spMkLst>
        </pc:spChg>
      </pc:sldChg>
      <pc:sldChg chg="modSp mod">
        <pc:chgData name="Julia Verne" userId="83ca0b3f240efc9d" providerId="LiveId" clId="{4474A6A5-6D04-4917-9CE6-722EC7AAC1F7}" dt="2024-11-26T06:21:11.427" v="63" actId="20577"/>
        <pc:sldMkLst>
          <pc:docMk/>
          <pc:sldMk cId="1596269758" sldId="2147374985"/>
        </pc:sldMkLst>
        <pc:spChg chg="mod">
          <ac:chgData name="Julia Verne" userId="83ca0b3f240efc9d" providerId="LiveId" clId="{4474A6A5-6D04-4917-9CE6-722EC7AAC1F7}" dt="2024-11-26T06:21:11.427" v="63" actId="20577"/>
          <ac:spMkLst>
            <pc:docMk/>
            <pc:sldMk cId="1596269758" sldId="2147374985"/>
            <ac:spMk id="3" creationId="{BB1EAF64-79A4-F79E-AAA8-B13A8A1B2F91}"/>
          </ac:spMkLst>
        </pc:spChg>
      </pc:sldChg>
      <pc:sldChg chg="modSp mod">
        <pc:chgData name="Julia Verne" userId="83ca0b3f240efc9d" providerId="LiveId" clId="{4474A6A5-6D04-4917-9CE6-722EC7AAC1F7}" dt="2024-11-26T06:18:17.070" v="10" actId="20577"/>
        <pc:sldMkLst>
          <pc:docMk/>
          <pc:sldMk cId="2313779299" sldId="2147374996"/>
        </pc:sldMkLst>
        <pc:spChg chg="mod">
          <ac:chgData name="Julia Verne" userId="83ca0b3f240efc9d" providerId="LiveId" clId="{4474A6A5-6D04-4917-9CE6-722EC7AAC1F7}" dt="2024-11-26T06:18:02.927" v="9" actId="207"/>
          <ac:spMkLst>
            <pc:docMk/>
            <pc:sldMk cId="2313779299" sldId="2147374996"/>
            <ac:spMk id="2" creationId="{AA816321-8CE0-A0C4-288E-01F5C0FA7015}"/>
          </ac:spMkLst>
        </pc:spChg>
        <pc:spChg chg="mod">
          <ac:chgData name="Julia Verne" userId="83ca0b3f240efc9d" providerId="LiveId" clId="{4474A6A5-6D04-4917-9CE6-722EC7AAC1F7}" dt="2024-11-26T06:18:17.070" v="10" actId="20577"/>
          <ac:spMkLst>
            <pc:docMk/>
            <pc:sldMk cId="2313779299" sldId="2147374996"/>
            <ac:spMk id="5" creationId="{E845CBA9-42FB-FDC4-1186-EACA93E0C1AE}"/>
          </ac:spMkLst>
        </pc:spChg>
      </pc:sldChg>
      <pc:sldChg chg="modSp mod">
        <pc:chgData name="Julia Verne" userId="83ca0b3f240efc9d" providerId="LiveId" clId="{4474A6A5-6D04-4917-9CE6-722EC7AAC1F7}" dt="2024-11-26T06:08:32.204" v="5" actId="13926"/>
        <pc:sldMkLst>
          <pc:docMk/>
          <pc:sldMk cId="2273405847" sldId="2147375017"/>
        </pc:sldMkLst>
        <pc:spChg chg="mod">
          <ac:chgData name="Julia Verne" userId="83ca0b3f240efc9d" providerId="LiveId" clId="{4474A6A5-6D04-4917-9CE6-722EC7AAC1F7}" dt="2024-11-26T06:08:32.204" v="5" actId="13926"/>
          <ac:spMkLst>
            <pc:docMk/>
            <pc:sldMk cId="2273405847" sldId="2147375017"/>
            <ac:spMk id="3" creationId="{80970A2D-443F-EEAC-DB53-2FF619206B52}"/>
          </ac:spMkLst>
        </pc:spChg>
      </pc:sldChg>
      <pc:sldChg chg="modSp mod">
        <pc:chgData name="Julia Verne" userId="83ca0b3f240efc9d" providerId="LiveId" clId="{4474A6A5-6D04-4917-9CE6-722EC7AAC1F7}" dt="2024-11-26T06:07:51.011" v="3" actId="14100"/>
        <pc:sldMkLst>
          <pc:docMk/>
          <pc:sldMk cId="587104234" sldId="2147375018"/>
        </pc:sldMkLst>
        <pc:spChg chg="mod">
          <ac:chgData name="Julia Verne" userId="83ca0b3f240efc9d" providerId="LiveId" clId="{4474A6A5-6D04-4917-9CE6-722EC7AAC1F7}" dt="2024-11-26T06:07:24.530" v="1" actId="5793"/>
          <ac:spMkLst>
            <pc:docMk/>
            <pc:sldMk cId="587104234" sldId="2147375018"/>
            <ac:spMk id="2" creationId="{E03B95BA-9146-7C99-46DD-D2A05B79DC28}"/>
          </ac:spMkLst>
        </pc:spChg>
        <pc:spChg chg="mod">
          <ac:chgData name="Julia Verne" userId="83ca0b3f240efc9d" providerId="LiveId" clId="{4474A6A5-6D04-4917-9CE6-722EC7AAC1F7}" dt="2024-11-26T06:07:51.011" v="3" actId="14100"/>
          <ac:spMkLst>
            <pc:docMk/>
            <pc:sldMk cId="587104234" sldId="2147375018"/>
            <ac:spMk id="3" creationId="{3ECE1CCF-435D-D091-B60E-76C0EC806B2C}"/>
          </ac:spMkLst>
        </pc:spChg>
      </pc:sldChg>
      <pc:sldChg chg="delSp modSp del mod">
        <pc:chgData name="Julia Verne" userId="83ca0b3f240efc9d" providerId="LiveId" clId="{4474A6A5-6D04-4917-9CE6-722EC7AAC1F7}" dt="2024-11-26T06:26:31.550" v="104" actId="47"/>
        <pc:sldMkLst>
          <pc:docMk/>
          <pc:sldMk cId="1988530400" sldId="2147375021"/>
        </pc:sldMkLst>
        <pc:spChg chg="mod">
          <ac:chgData name="Julia Verne" userId="83ca0b3f240efc9d" providerId="LiveId" clId="{4474A6A5-6D04-4917-9CE6-722EC7AAC1F7}" dt="2024-11-26T06:25:25.084" v="96" actId="21"/>
          <ac:spMkLst>
            <pc:docMk/>
            <pc:sldMk cId="1988530400" sldId="2147375021"/>
            <ac:spMk id="2" creationId="{A571D7F7-299F-F954-0AC2-048639303CBC}"/>
          </ac:spMkLst>
        </pc:spChg>
        <pc:spChg chg="del">
          <ac:chgData name="Julia Verne" userId="83ca0b3f240efc9d" providerId="LiveId" clId="{4474A6A5-6D04-4917-9CE6-722EC7AAC1F7}" dt="2024-11-26T06:25:35.638" v="99" actId="21"/>
          <ac:spMkLst>
            <pc:docMk/>
            <pc:sldMk cId="1988530400" sldId="2147375021"/>
            <ac:spMk id="3" creationId="{45DBD8AE-1EF1-287E-2BBF-1EF7723C1DD5}"/>
          </ac:spMkLst>
        </pc:spChg>
      </pc:sldChg>
      <pc:sldChg chg="modSp mod">
        <pc:chgData name="Julia Verne" userId="83ca0b3f240efc9d" providerId="LiveId" clId="{4474A6A5-6D04-4917-9CE6-722EC7AAC1F7}" dt="2024-11-26T06:09:41.694" v="7" actId="255"/>
        <pc:sldMkLst>
          <pc:docMk/>
          <pc:sldMk cId="473042902" sldId="2147375025"/>
        </pc:sldMkLst>
        <pc:spChg chg="mod">
          <ac:chgData name="Julia Verne" userId="83ca0b3f240efc9d" providerId="LiveId" clId="{4474A6A5-6D04-4917-9CE6-722EC7AAC1F7}" dt="2024-11-26T06:09:41.694" v="7" actId="255"/>
          <ac:spMkLst>
            <pc:docMk/>
            <pc:sldMk cId="473042902" sldId="2147375025"/>
            <ac:spMk id="2" creationId="{68113F33-7593-2E21-DE1A-A221708585EB}"/>
          </ac:spMkLst>
        </pc:spChg>
      </pc:sldChg>
      <pc:sldChg chg="del">
        <pc:chgData name="Julia Verne" userId="83ca0b3f240efc9d" providerId="LiveId" clId="{4474A6A5-6D04-4917-9CE6-722EC7AAC1F7}" dt="2024-11-26T06:24:28.446" v="92" actId="47"/>
        <pc:sldMkLst>
          <pc:docMk/>
          <pc:sldMk cId="230369502" sldId="2147375027"/>
        </pc:sldMkLst>
      </pc:sldChg>
      <pc:sldChg chg="modSp new mod">
        <pc:chgData name="Julia Verne" userId="83ca0b3f240efc9d" providerId="LiveId" clId="{4474A6A5-6D04-4917-9CE6-722EC7AAC1F7}" dt="2024-11-26T06:24:24.921" v="91" actId="20577"/>
        <pc:sldMkLst>
          <pc:docMk/>
          <pc:sldMk cId="507842781" sldId="2147375028"/>
        </pc:sldMkLst>
        <pc:spChg chg="mod">
          <ac:chgData name="Julia Verne" userId="83ca0b3f240efc9d" providerId="LiveId" clId="{4474A6A5-6D04-4917-9CE6-722EC7AAC1F7}" dt="2024-11-26T06:24:24.921" v="91" actId="20577"/>
          <ac:spMkLst>
            <pc:docMk/>
            <pc:sldMk cId="507842781" sldId="2147375028"/>
            <ac:spMk id="2" creationId="{7575726A-240F-F7BB-95BC-4200A823BBA8}"/>
          </ac:spMkLst>
        </pc:spChg>
      </pc:sldChg>
      <pc:sldChg chg="addSp delSp modSp new mod">
        <pc:chgData name="Julia Verne" userId="83ca0b3f240efc9d" providerId="LiveId" clId="{4474A6A5-6D04-4917-9CE6-722EC7AAC1F7}" dt="2024-11-26T06:26:24.320" v="103" actId="20577"/>
        <pc:sldMkLst>
          <pc:docMk/>
          <pc:sldMk cId="4032086138" sldId="2147375029"/>
        </pc:sldMkLst>
        <pc:spChg chg="mod">
          <ac:chgData name="Julia Verne" userId="83ca0b3f240efc9d" providerId="LiveId" clId="{4474A6A5-6D04-4917-9CE6-722EC7AAC1F7}" dt="2024-11-26T06:26:16.887" v="102" actId="255"/>
          <ac:spMkLst>
            <pc:docMk/>
            <pc:sldMk cId="4032086138" sldId="2147375029"/>
            <ac:spMk id="2" creationId="{94AF38D1-E288-7E04-999C-C421D7C72487}"/>
          </ac:spMkLst>
        </pc:spChg>
        <pc:spChg chg="del">
          <ac:chgData name="Julia Verne" userId="83ca0b3f240efc9d" providerId="LiveId" clId="{4474A6A5-6D04-4917-9CE6-722EC7AAC1F7}" dt="2024-11-26T06:25:40.163" v="100"/>
          <ac:spMkLst>
            <pc:docMk/>
            <pc:sldMk cId="4032086138" sldId="2147375029"/>
            <ac:spMk id="3" creationId="{8CB77BE0-2470-D106-60E9-8E37649026CE}"/>
          </ac:spMkLst>
        </pc:spChg>
        <pc:spChg chg="add mod">
          <ac:chgData name="Julia Verne" userId="83ca0b3f240efc9d" providerId="LiveId" clId="{4474A6A5-6D04-4917-9CE6-722EC7AAC1F7}" dt="2024-11-26T06:26:24.320" v="103" actId="20577"/>
          <ac:spMkLst>
            <pc:docMk/>
            <pc:sldMk cId="4032086138" sldId="2147375029"/>
            <ac:spMk id="4" creationId="{45DBD8AE-1EF1-287E-2BBF-1EF7723C1D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9E37C-DD1A-4073-B30C-386131B90569}" type="datetimeFigureOut">
              <a:rPr lang="en-GB" smtClean="0"/>
              <a:t>26/11/2024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676B2-F24C-455B-A0FE-DDE7C0C01D95}" type="slidenum">
              <a:rPr lang="en-GB" smtClean="0"/>
              <a:t>‹#›</a:t>
            </a:fld>
            <a:endParaRPr lang="en-GB"/>
          </a:p>
        </p:txBody>
      </p:sp>
    </p:spTree>
    <p:extLst>
      <p:ext uri="{BB962C8B-B14F-4D97-AF65-F5344CB8AC3E}">
        <p14:creationId xmlns:p14="http://schemas.microsoft.com/office/powerpoint/2010/main" val="86896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C676B2-F24C-455B-A0FE-DDE7C0C01D95}" type="slidenum">
              <a:rPr lang="en-GB" smtClean="0"/>
              <a:t>8</a:t>
            </a:fld>
            <a:endParaRPr lang="en-GB"/>
          </a:p>
        </p:txBody>
      </p:sp>
    </p:spTree>
    <p:extLst>
      <p:ext uri="{BB962C8B-B14F-4D97-AF65-F5344CB8AC3E}">
        <p14:creationId xmlns:p14="http://schemas.microsoft.com/office/powerpoint/2010/main" val="102641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endParaRPr lang="en-GB"/>
          </a:p>
          <a:p>
            <a:r>
              <a:rPr lang="en-GB"/>
              <a:t>This study describes the temporal relationship between first recorded diagnosis of schizophrenia, bipolar disorder, and other non-organic psychotic illness and 24 chronic health conditions from 5 years before to 5 years after severe mental illness diagnosis. 5 years before diagnosis, people with schizophrenia had increased odds of three conditions, people with bipolar disorder 12 conditions, and people with other psychoses ten conditions compared with the matched cohort. At diagnosis, people with schizophrenia had increased odds of five chronic health conditions compared with the matched cohort, and individuals with bipolar disorder and other psychoses had increased odds of 15 conditions. By 5 years after diagnosis of a severe mental illness, this number had increased to 13 conditions for schizophrenia, 19 for bipolar disorder, and 16 for other psychoses. Patients with schizophrenia frequently had lower odds of receiving a chronic physical condition diagnosis than the matched cohort, suggesting </a:t>
            </a:r>
            <a:r>
              <a:rPr lang="en-GB" err="1"/>
              <a:t>underrecording</a:t>
            </a:r>
            <a:r>
              <a:rPr lang="en-GB"/>
              <a:t> in this subgroup. At the date of receiving a schizophrenia diagnosis, cardiac arrhythmias, myocardial infarction, cancer, renal disease, peptic ulcer, rheumatic disease, hypertension, peripheral vascular disease, and valvular disease were recorded less frequently than would be expected. This study therefore highlights when intervention is necessary to tackle the excess morbidity observed in the patients with a severe mental illness.</a:t>
            </a:r>
          </a:p>
        </p:txBody>
      </p:sp>
      <p:sp>
        <p:nvSpPr>
          <p:cNvPr id="4" name="Slide Number Placeholder 3"/>
          <p:cNvSpPr>
            <a:spLocks noGrp="1"/>
          </p:cNvSpPr>
          <p:nvPr>
            <p:ph type="sldNum" sz="quarter" idx="5"/>
          </p:nvPr>
        </p:nvSpPr>
        <p:spPr/>
        <p:txBody>
          <a:bodyPr/>
          <a:lstStyle/>
          <a:p>
            <a:fld id="{CFC676B2-F24C-455B-A0FE-DDE7C0C01D95}" type="slidenum">
              <a:rPr lang="en-GB" smtClean="0"/>
              <a:t>12</a:t>
            </a:fld>
            <a:endParaRPr lang="en-GB"/>
          </a:p>
        </p:txBody>
      </p:sp>
    </p:spTree>
    <p:extLst>
      <p:ext uri="{BB962C8B-B14F-4D97-AF65-F5344CB8AC3E}">
        <p14:creationId xmlns:p14="http://schemas.microsoft.com/office/powerpoint/2010/main" val="3726069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endParaRPr lang="en-GB"/>
          </a:p>
          <a:p>
            <a:r>
              <a:rPr lang="en-GB"/>
              <a:t>This study describes the temporal relationship between first recorded diagnosis of schizophrenia, bipolar disorder, and other non-organic psychotic illness and 24 chronic health conditions from 5 years before to 5 years after severe mental illness diagnosis. 5 years before diagnosis, people with schizophrenia had increased odds of three conditions, people with bipolar disorder 12 conditions, and people with other psychoses ten conditions compared with the matched cohort. At diagnosis, people with schizophrenia had increased odds of five chronic health conditions compared with the matched cohort, and individuals with bipolar disorder and other psychoses had increased odds of 15 conditions. By 5 years after diagnosis of a severe mental illness, this number had increased to 13 conditions for schizophrenia, 19 for bipolar disorder, and 16 for other psychoses. Patients with schizophrenia frequently had lower odds of receiving a chronic physical condition diagnosis than the matched cohort, suggesting </a:t>
            </a:r>
            <a:r>
              <a:rPr lang="en-GB" err="1"/>
              <a:t>underrecording</a:t>
            </a:r>
            <a:r>
              <a:rPr lang="en-GB"/>
              <a:t> in this subgroup. At the date of receiving a schizophrenia diagnosis, cardiac arrhythmias, myocardial infarction, cancer, renal disease, peptic ulcer, rheumatic disease, hypertension, peripheral vascular disease, and valvular disease were recorded less frequently than would be expected. This study therefore highlights when intervention is necessary to tackle the excess morbidity observed in the patients with a severe mental illness.</a:t>
            </a:r>
          </a:p>
        </p:txBody>
      </p:sp>
      <p:sp>
        <p:nvSpPr>
          <p:cNvPr id="4" name="Slide Number Placeholder 3"/>
          <p:cNvSpPr>
            <a:spLocks noGrp="1"/>
          </p:cNvSpPr>
          <p:nvPr>
            <p:ph type="sldNum" sz="quarter" idx="5"/>
          </p:nvPr>
        </p:nvSpPr>
        <p:spPr/>
        <p:txBody>
          <a:bodyPr/>
          <a:lstStyle/>
          <a:p>
            <a:fld id="{CFC676B2-F24C-455B-A0FE-DDE7C0C01D95}" type="slidenum">
              <a:rPr lang="en-GB" smtClean="0"/>
              <a:t>18</a:t>
            </a:fld>
            <a:endParaRPr lang="en-GB"/>
          </a:p>
        </p:txBody>
      </p:sp>
    </p:spTree>
    <p:extLst>
      <p:ext uri="{BB962C8B-B14F-4D97-AF65-F5344CB8AC3E}">
        <p14:creationId xmlns:p14="http://schemas.microsoft.com/office/powerpoint/2010/main" val="701580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endParaRPr lang="en-GB"/>
          </a:p>
          <a:p>
            <a:r>
              <a:rPr lang="en-GB"/>
              <a:t>Map of upper tier local authorities in England for Premature Mortality/Directly standardised rate - per 100,000</a:t>
            </a:r>
          </a:p>
          <a:p>
            <a:endParaRPr lang="en-GB"/>
          </a:p>
          <a:p>
            <a:pPr marL="0" algn="l" rtl="0" eaLnBrk="1" fontAlgn="base" latinLnBrk="0" hangingPunct="1">
              <a:spcBef>
                <a:spcPts val="0"/>
              </a:spcBef>
              <a:spcAft>
                <a:spcPts val="0"/>
              </a:spcAft>
            </a:pPr>
            <a:r>
              <a:rPr lang="en-GB" sz="1800" b="1" i="0" u="none" strike="noStrike" kern="1200">
                <a:solidFill>
                  <a:srgbClr val="000000"/>
                </a:solidFill>
                <a:effectLst/>
                <a:latin typeface="Arial" panose="020B0604020202020204" pitchFamily="34" charset="0"/>
              </a:rPr>
              <a:t>Premature mortality in adults with SMI​</a:t>
            </a:r>
            <a:endParaRPr lang="en-GB"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en-GB" sz="1800" b="0" i="0" u="none" strike="noStrike" kern="1200">
                <a:solidFill>
                  <a:srgbClr val="000000"/>
                </a:solidFill>
                <a:effectLst/>
                <a:latin typeface="Arial" panose="020B0604020202020204" pitchFamily="34" charset="0"/>
              </a:rPr>
              <a:t>The </a:t>
            </a:r>
            <a:r>
              <a:rPr lang="en-GB" sz="1800" b="1" i="0" u="none" strike="noStrike" kern="1200">
                <a:solidFill>
                  <a:srgbClr val="000000"/>
                </a:solidFill>
                <a:effectLst/>
                <a:latin typeface="Arial" panose="020B0604020202020204" pitchFamily="34" charset="0"/>
              </a:rPr>
              <a:t>absolute impact </a:t>
            </a:r>
            <a:r>
              <a:rPr lang="en-GB" sz="1800" b="0" i="0" u="none" strike="noStrike" kern="1200">
                <a:solidFill>
                  <a:srgbClr val="000000"/>
                </a:solidFill>
                <a:effectLst/>
                <a:latin typeface="Arial" panose="020B0604020202020204" pitchFamily="34" charset="0"/>
              </a:rPr>
              <a:t>of mortality to help us understand where in the </a:t>
            </a:r>
            <a:r>
              <a:rPr lang="en-GB" sz="1800" b="1" i="0" u="none" strike="noStrike" kern="1200">
                <a:solidFill>
                  <a:srgbClr val="000000"/>
                </a:solidFill>
                <a:effectLst/>
                <a:latin typeface="Arial" panose="020B0604020202020204" pitchFamily="34" charset="0"/>
              </a:rPr>
              <a:t>country</a:t>
            </a:r>
            <a:r>
              <a:rPr lang="en-GB" sz="1800" b="0" i="0" u="none" strike="noStrike" kern="1200">
                <a:solidFill>
                  <a:srgbClr val="000000"/>
                </a:solidFill>
                <a:effectLst/>
                <a:latin typeface="Arial" panose="020B0604020202020204" pitchFamily="34" charset="0"/>
              </a:rPr>
              <a:t> people with </a:t>
            </a:r>
            <a:r>
              <a:rPr lang="en-GB" sz="1800" b="1" i="0" u="none" strike="noStrike" kern="1200">
                <a:solidFill>
                  <a:srgbClr val="000000"/>
                </a:solidFill>
                <a:effectLst/>
                <a:latin typeface="Arial" panose="020B0604020202020204" pitchFamily="34" charset="0"/>
              </a:rPr>
              <a:t>SMI are at highest risk of dying early</a:t>
            </a:r>
            <a:r>
              <a:rPr lang="en-GB" sz="1800" b="0" i="0" u="none" strike="noStrike" kern="1200">
                <a:solidFill>
                  <a:srgbClr val="000000"/>
                </a:solidFill>
                <a:effectLst/>
                <a:latin typeface="Arial" panose="020B0604020202020204" pitchFamily="34" charset="0"/>
              </a:rPr>
              <a:t>​</a:t>
            </a:r>
          </a:p>
          <a:p>
            <a:pPr marL="0" algn="l" rtl="0" eaLnBrk="1" fontAlgn="base" latinLnBrk="0" hangingPunct="1">
              <a:spcBef>
                <a:spcPts val="0"/>
              </a:spcBef>
              <a:spcAft>
                <a:spcPts val="0"/>
              </a:spcAft>
            </a:pPr>
            <a:endParaRPr lang="en-GB" sz="1800" b="0" i="0" u="none" strike="noStrike" kern="1200">
              <a:solidFill>
                <a:srgbClr val="000000"/>
              </a:solidFill>
              <a:effectLst/>
              <a:latin typeface="Arial" panose="020B0604020202020204" pitchFamily="34" charset="0"/>
            </a:endParaRPr>
          </a:p>
          <a:p>
            <a:r>
              <a:rPr lang="en-GB">
                <a:solidFill>
                  <a:srgbClr val="00A188"/>
                </a:solidFill>
              </a:rPr>
              <a:t>Definitions used:</a:t>
            </a:r>
          </a:p>
          <a:p>
            <a:pPr marL="285750" indent="-285750">
              <a:buFont typeface="Arial" panose="020B0604020202020204" pitchFamily="34" charset="0"/>
              <a:buChar char="•"/>
            </a:pPr>
            <a:r>
              <a:rPr lang="en-GB" sz="1400" b="1"/>
              <a:t>Premature mortality in adults​</a:t>
            </a:r>
          </a:p>
          <a:p>
            <a:pPr marL="720000" lvl="6" indent="0">
              <a:buNone/>
            </a:pPr>
            <a:r>
              <a:rPr lang="en-GB" sz="1400" b="0" i="1"/>
              <a:t>Any death where the deceased was aged between 18 and 74​ a.k.a. adults dying young​</a:t>
            </a:r>
          </a:p>
          <a:p>
            <a:pPr marL="285750" indent="-285750">
              <a:buFont typeface="Arial" panose="020B0604020202020204" pitchFamily="34" charset="0"/>
              <a:buChar char="•"/>
            </a:pPr>
            <a:r>
              <a:rPr lang="en-GB" sz="1400" b="1"/>
              <a:t>Severe Mental Illness</a:t>
            </a:r>
          </a:p>
          <a:p>
            <a:pPr marL="720000" lvl="6" indent="0">
              <a:lnSpc>
                <a:spcPct val="100000"/>
              </a:lnSpc>
              <a:buNone/>
            </a:pPr>
            <a:r>
              <a:rPr lang="en-GB" sz="1400" i="1"/>
              <a:t>Anyone with a referral to secondary mental health services in the five years before death</a:t>
            </a:r>
          </a:p>
          <a:p>
            <a:pPr marL="0" algn="l" rtl="0" eaLnBrk="1" fontAlgn="base" latinLnBrk="0" hangingPunct="1">
              <a:spcBef>
                <a:spcPts val="0"/>
              </a:spcBef>
              <a:spcAft>
                <a:spcPts val="0"/>
              </a:spcAft>
            </a:pPr>
            <a:endParaRPr lang="en-GB" sz="1800" b="0" i="0" u="none" strike="noStrike">
              <a:effectLst/>
              <a:latin typeface="Arial" panose="020B0604020202020204"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CFC676B2-F24C-455B-A0FE-DDE7C0C01D95}" type="slidenum">
              <a:rPr lang="en-GB" smtClean="0"/>
              <a:t>20</a:t>
            </a:fld>
            <a:endParaRPr lang="en-GB"/>
          </a:p>
        </p:txBody>
      </p:sp>
    </p:spTree>
    <p:extLst>
      <p:ext uri="{BB962C8B-B14F-4D97-AF65-F5344CB8AC3E}">
        <p14:creationId xmlns:p14="http://schemas.microsoft.com/office/powerpoint/2010/main" val="209927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24</a:t>
            </a:fld>
            <a:endParaRPr lang="en-GB"/>
          </a:p>
        </p:txBody>
      </p:sp>
    </p:spTree>
    <p:extLst>
      <p:ext uri="{BB962C8B-B14F-4D97-AF65-F5344CB8AC3E}">
        <p14:creationId xmlns:p14="http://schemas.microsoft.com/office/powerpoint/2010/main" val="83618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endParaRPr lang="en-GB"/>
          </a:p>
          <a:p>
            <a:r>
              <a:rPr lang="en-GB"/>
              <a:t>This study describes the temporal relationship between first recorded diagnosis of schizophrenia, bipolar disorder, and other non-organic psychotic illness and 24 chronic health conditions from 5 years before to 5 years after severe mental illness diagnosis. 5 years before diagnosis, people with schizophrenia had increased odds of three conditions, people with bipolar disorder 12 conditions, and people with other psychoses ten conditions compared with the matched cohort. At diagnosis, people with schizophrenia had increased odds of five chronic health conditions compared with the matched cohort, and individuals with bipolar disorder and other psychoses had increased odds of 15 conditions. By 5 years after diagnosis of a severe mental illness, this number had increased to 13 conditions for schizophrenia, 19 for bipolar disorder, and 16 for other psychoses. Patients with schizophrenia frequently had lower odds of receiving a chronic physical condition diagnosis than the matched cohort, suggesting </a:t>
            </a:r>
            <a:r>
              <a:rPr lang="en-GB" err="1"/>
              <a:t>underrecording</a:t>
            </a:r>
            <a:r>
              <a:rPr lang="en-GB"/>
              <a:t> in this subgroup. At the date of receiving a schizophrenia diagnosis, cardiac arrhythmias, myocardial infarction, cancer, renal disease, peptic ulcer, rheumatic disease, hypertension, peripheral vascular disease, and valvular disease were recorded less frequently than would be expected. This study therefore highlights when intervention is necessary to tackle the excess morbidity observed in the patients with a severe mental illness.</a:t>
            </a:r>
          </a:p>
        </p:txBody>
      </p:sp>
      <p:sp>
        <p:nvSpPr>
          <p:cNvPr id="4" name="Slide Number Placeholder 3"/>
          <p:cNvSpPr>
            <a:spLocks noGrp="1"/>
          </p:cNvSpPr>
          <p:nvPr>
            <p:ph type="sldNum" sz="quarter" idx="5"/>
          </p:nvPr>
        </p:nvSpPr>
        <p:spPr/>
        <p:txBody>
          <a:bodyPr/>
          <a:lstStyle/>
          <a:p>
            <a:fld id="{CFC676B2-F24C-455B-A0FE-DDE7C0C01D95}" type="slidenum">
              <a:rPr lang="en-GB" smtClean="0"/>
              <a:t>28</a:t>
            </a:fld>
            <a:endParaRPr lang="en-GB"/>
          </a:p>
        </p:txBody>
      </p:sp>
    </p:spTree>
    <p:extLst>
      <p:ext uri="{BB962C8B-B14F-4D97-AF65-F5344CB8AC3E}">
        <p14:creationId xmlns:p14="http://schemas.microsoft.com/office/powerpoint/2010/main" val="279999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endParaRPr lang="en-GB"/>
          </a:p>
          <a:p>
            <a:r>
              <a:rPr lang="en-GB"/>
              <a:t>Map of upper tier local authorities in England for Premature Mortality/Directly standardised rate - per 100,000</a:t>
            </a:r>
          </a:p>
          <a:p>
            <a:endParaRPr lang="en-GB"/>
          </a:p>
          <a:p>
            <a:pPr marL="0" algn="l" rtl="0" eaLnBrk="1" fontAlgn="base" latinLnBrk="0" hangingPunct="1">
              <a:spcBef>
                <a:spcPts val="0"/>
              </a:spcBef>
              <a:spcAft>
                <a:spcPts val="0"/>
              </a:spcAft>
            </a:pPr>
            <a:r>
              <a:rPr lang="en-GB" sz="1800" b="1" i="0" u="none" strike="noStrike" kern="1200">
                <a:solidFill>
                  <a:srgbClr val="000000"/>
                </a:solidFill>
                <a:effectLst/>
                <a:latin typeface="Arial" panose="020B0604020202020204" pitchFamily="34" charset="0"/>
              </a:rPr>
              <a:t>Premature mortality in adults with SMI​</a:t>
            </a:r>
            <a:endParaRPr lang="en-GB"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en-GB" sz="1800" b="0" i="0" u="none" strike="noStrike" kern="1200">
                <a:solidFill>
                  <a:srgbClr val="000000"/>
                </a:solidFill>
                <a:effectLst/>
                <a:latin typeface="Arial" panose="020B0604020202020204" pitchFamily="34" charset="0"/>
              </a:rPr>
              <a:t>The </a:t>
            </a:r>
            <a:r>
              <a:rPr lang="en-GB" sz="1800" b="1" i="0" u="none" strike="noStrike" kern="1200">
                <a:solidFill>
                  <a:srgbClr val="000000"/>
                </a:solidFill>
                <a:effectLst/>
                <a:latin typeface="Arial" panose="020B0604020202020204" pitchFamily="34" charset="0"/>
              </a:rPr>
              <a:t>absolute impact </a:t>
            </a:r>
            <a:r>
              <a:rPr lang="en-GB" sz="1800" b="0" i="0" u="none" strike="noStrike" kern="1200">
                <a:solidFill>
                  <a:srgbClr val="000000"/>
                </a:solidFill>
                <a:effectLst/>
                <a:latin typeface="Arial" panose="020B0604020202020204" pitchFamily="34" charset="0"/>
              </a:rPr>
              <a:t>of mortality to help us understand where in the </a:t>
            </a:r>
            <a:r>
              <a:rPr lang="en-GB" sz="1800" b="1" i="0" u="none" strike="noStrike" kern="1200">
                <a:solidFill>
                  <a:srgbClr val="000000"/>
                </a:solidFill>
                <a:effectLst/>
                <a:latin typeface="Arial" panose="020B0604020202020204" pitchFamily="34" charset="0"/>
              </a:rPr>
              <a:t>country</a:t>
            </a:r>
            <a:r>
              <a:rPr lang="en-GB" sz="1800" b="0" i="0" u="none" strike="noStrike" kern="1200">
                <a:solidFill>
                  <a:srgbClr val="000000"/>
                </a:solidFill>
                <a:effectLst/>
                <a:latin typeface="Arial" panose="020B0604020202020204" pitchFamily="34" charset="0"/>
              </a:rPr>
              <a:t> people with </a:t>
            </a:r>
            <a:r>
              <a:rPr lang="en-GB" sz="1800" b="1" i="0" u="none" strike="noStrike" kern="1200">
                <a:solidFill>
                  <a:srgbClr val="000000"/>
                </a:solidFill>
                <a:effectLst/>
                <a:latin typeface="Arial" panose="020B0604020202020204" pitchFamily="34" charset="0"/>
              </a:rPr>
              <a:t>SMI are at highest risk of dying early</a:t>
            </a:r>
            <a:r>
              <a:rPr lang="en-GB" sz="1800" b="0" i="0" u="none" strike="noStrike" kern="1200">
                <a:solidFill>
                  <a:srgbClr val="000000"/>
                </a:solidFill>
                <a:effectLst/>
                <a:latin typeface="Arial" panose="020B0604020202020204" pitchFamily="34" charset="0"/>
              </a:rPr>
              <a:t>​</a:t>
            </a:r>
          </a:p>
          <a:p>
            <a:pPr marL="0" algn="l" rtl="0" eaLnBrk="1" fontAlgn="base" latinLnBrk="0" hangingPunct="1">
              <a:spcBef>
                <a:spcPts val="0"/>
              </a:spcBef>
              <a:spcAft>
                <a:spcPts val="0"/>
              </a:spcAft>
            </a:pPr>
            <a:endParaRPr lang="en-GB" sz="1800" b="0" i="0" u="none" strike="noStrike" kern="1200">
              <a:solidFill>
                <a:srgbClr val="000000"/>
              </a:solidFill>
              <a:effectLst/>
              <a:latin typeface="Arial" panose="020B0604020202020204" pitchFamily="34" charset="0"/>
            </a:endParaRPr>
          </a:p>
          <a:p>
            <a:r>
              <a:rPr lang="en-GB">
                <a:solidFill>
                  <a:srgbClr val="00A188"/>
                </a:solidFill>
              </a:rPr>
              <a:t>Definitions used:</a:t>
            </a:r>
          </a:p>
          <a:p>
            <a:pPr marL="285750" indent="-285750">
              <a:buFont typeface="Arial" panose="020B0604020202020204" pitchFamily="34" charset="0"/>
              <a:buChar char="•"/>
            </a:pPr>
            <a:r>
              <a:rPr lang="en-GB" sz="1400" b="1"/>
              <a:t>Premature mortality in adults​</a:t>
            </a:r>
          </a:p>
          <a:p>
            <a:pPr marL="720000" lvl="6" indent="0">
              <a:buNone/>
            </a:pPr>
            <a:r>
              <a:rPr lang="en-GB" sz="1400" b="0" i="1"/>
              <a:t>Any death where the deceased was aged between 18 and 74​ a.k.a. adults dying young​</a:t>
            </a:r>
          </a:p>
          <a:p>
            <a:pPr marL="285750" indent="-285750">
              <a:buFont typeface="Arial" panose="020B0604020202020204" pitchFamily="34" charset="0"/>
              <a:buChar char="•"/>
            </a:pPr>
            <a:r>
              <a:rPr lang="en-GB" sz="1400" b="1"/>
              <a:t>Severe Mental Illness</a:t>
            </a:r>
          </a:p>
          <a:p>
            <a:pPr marL="720000" lvl="6" indent="0">
              <a:lnSpc>
                <a:spcPct val="100000"/>
              </a:lnSpc>
              <a:buNone/>
            </a:pPr>
            <a:r>
              <a:rPr lang="en-GB" sz="1400" i="1"/>
              <a:t>Anyone with a referral to secondary mental health services in the five years before death</a:t>
            </a:r>
          </a:p>
          <a:p>
            <a:pPr marL="0" algn="l" rtl="0" eaLnBrk="1" fontAlgn="base" latinLnBrk="0" hangingPunct="1">
              <a:spcBef>
                <a:spcPts val="0"/>
              </a:spcBef>
              <a:spcAft>
                <a:spcPts val="0"/>
              </a:spcAft>
            </a:pPr>
            <a:endParaRPr lang="en-GB" sz="1800" b="0" i="0" u="none" strike="noStrike">
              <a:effectLst/>
              <a:latin typeface="Arial" panose="020B0604020202020204"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CFC676B2-F24C-455B-A0FE-DDE7C0C01D95}" type="slidenum">
              <a:rPr lang="en-GB" smtClean="0"/>
              <a:t>31</a:t>
            </a:fld>
            <a:endParaRPr lang="en-GB"/>
          </a:p>
        </p:txBody>
      </p:sp>
    </p:spTree>
    <p:extLst>
      <p:ext uri="{BB962C8B-B14F-4D97-AF65-F5344CB8AC3E}">
        <p14:creationId xmlns:p14="http://schemas.microsoft.com/office/powerpoint/2010/main" val="3023256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Published DD Month YYYY</a:t>
            </a:r>
          </a:p>
        </p:txBody>
      </p:sp>
    </p:spTree>
    <p:extLst>
      <p:ext uri="{BB962C8B-B14F-4D97-AF65-F5344CB8AC3E}">
        <p14:creationId xmlns:p14="http://schemas.microsoft.com/office/powerpoint/2010/main" val="347968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A01495D-38F5-45F5-8260-AF9650168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47129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76896919-0EAE-4945-AFCE-CD010C690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937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AF3E44F-BB29-42BE-9059-C32004F90E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15214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52B163B-D380-420A-B774-484E5F4A06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506402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dirty="0"/>
          </a:p>
        </p:txBody>
      </p:sp>
    </p:spTree>
    <p:extLst>
      <p:ext uri="{BB962C8B-B14F-4D97-AF65-F5344CB8AC3E}">
        <p14:creationId xmlns:p14="http://schemas.microsoft.com/office/powerpoint/2010/main" val="45801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2"/>
          <a:stretch>
            <a:fillRect/>
          </a:stretch>
        </p:blipFill>
        <p:spPr>
          <a:xfrm>
            <a:off x="7784154" y="1258064"/>
            <a:ext cx="495300" cy="247650"/>
          </a:xfrm>
          <a:prstGeom prst="rect">
            <a:avLst/>
          </a:prstGeom>
        </p:spPr>
      </p:pic>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20195615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F5309773-F1F7-46DF-B2D1-D3B0BA48C821}"/>
              </a:ext>
            </a:extLst>
          </p:cNvPr>
          <p:cNvPicPr>
            <a:picLocks noChangeAspect="1"/>
          </p:cNvPicPr>
          <p:nvPr userDrawn="1"/>
        </p:nvPicPr>
        <p:blipFill>
          <a:blip r:embed="rId2"/>
          <a:srcRect l="957" b="50000"/>
          <a:stretch>
            <a:fillRect/>
          </a:stretch>
        </p:blipFill>
        <p:spPr>
          <a:xfrm>
            <a:off x="0" y="6186162"/>
            <a:ext cx="12191996" cy="671837"/>
          </a:xfrm>
          <a:prstGeom prst="rect">
            <a:avLst/>
          </a:prstGeom>
          <a:noFill/>
          <a:ln cap="flat">
            <a:noFill/>
          </a:ln>
        </p:spPr>
      </p:pic>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4" name="Footer Placeholder 1">
            <a:extLst>
              <a:ext uri="{FF2B5EF4-FFF2-40B4-BE49-F238E27FC236}">
                <a16:creationId xmlns:a16="http://schemas.microsoft.com/office/drawing/2014/main" id="{30745C10-7CAF-443D-8946-45F86F7BDB4B}"/>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dirty="0"/>
          </a:p>
        </p:txBody>
      </p:sp>
    </p:spTree>
    <p:extLst>
      <p:ext uri="{BB962C8B-B14F-4D97-AF65-F5344CB8AC3E}">
        <p14:creationId xmlns:p14="http://schemas.microsoft.com/office/powerpoint/2010/main" val="217170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6"/>
            <a:ext cx="11005453" cy="555124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sp>
        <p:nvSpPr>
          <p:cNvPr id="8" name="Footer Placeholder 1">
            <a:extLst>
              <a:ext uri="{FF2B5EF4-FFF2-40B4-BE49-F238E27FC236}">
                <a16:creationId xmlns:a16="http://schemas.microsoft.com/office/drawing/2014/main" id="{7F49E0A3-A70B-409B-870E-309C59814DD8}"/>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9" name="Slide Number Placeholder 2">
            <a:extLst>
              <a:ext uri="{FF2B5EF4-FFF2-40B4-BE49-F238E27FC236}">
                <a16:creationId xmlns:a16="http://schemas.microsoft.com/office/drawing/2014/main" id="{1B6AEF92-7B8A-43C0-BC19-874A70820DAF}"/>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185579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a:p>
        </p:txBody>
      </p:sp>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Tree>
    <p:extLst>
      <p:ext uri="{BB962C8B-B14F-4D97-AF65-F5344CB8AC3E}">
        <p14:creationId xmlns:p14="http://schemas.microsoft.com/office/powerpoint/2010/main" val="4021490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2"/>
          <a:stretch>
            <a:fillRect/>
          </a:stretch>
        </p:blipFill>
        <p:spPr>
          <a:xfrm>
            <a:off x="8291513" y="598951"/>
            <a:ext cx="1314306" cy="1227767"/>
          </a:xfrm>
          <a:prstGeom prst="rect">
            <a:avLst/>
          </a:prstGeom>
        </p:spPr>
      </p:pic>
    </p:spTree>
    <p:extLst>
      <p:ext uri="{BB962C8B-B14F-4D97-AF65-F5344CB8AC3E}">
        <p14:creationId xmlns:p14="http://schemas.microsoft.com/office/powerpoint/2010/main" val="1575986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30554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20282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dirty="0"/>
              <a:t>Section heading</a:t>
            </a:r>
            <a:endParaRPr lang="en-GB" dirty="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196778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dirty="0">
              <a:solidFill>
                <a:schemeClr val="tx1"/>
              </a:solidFill>
            </a:endParaRPr>
          </a:p>
        </p:txBody>
      </p:sp>
      <p:pic>
        <p:nvPicPr>
          <p:cNvPr id="8" name="Picture 7">
            <a:extLst>
              <a:ext uri="{FF2B5EF4-FFF2-40B4-BE49-F238E27FC236}">
                <a16:creationId xmlns:a16="http://schemas.microsoft.com/office/drawing/2014/main" id="{24271249-A6E6-4E1D-BF38-9B55039C06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17039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303"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411315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11" name="Picture 10">
            <a:extLst>
              <a:ext uri="{FF2B5EF4-FFF2-40B4-BE49-F238E27FC236}">
                <a16:creationId xmlns:a16="http://schemas.microsoft.com/office/drawing/2014/main" id="{6BDEC63E-2A54-43A9-B167-8E8069CE00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77311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1958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11851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dirty="0"/>
          </a:p>
        </p:txBody>
      </p:sp>
    </p:spTree>
    <p:extLst>
      <p:ext uri="{BB962C8B-B14F-4D97-AF65-F5344CB8AC3E}">
        <p14:creationId xmlns:p14="http://schemas.microsoft.com/office/powerpoint/2010/main" val="2927442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eur03.safelinks.protection.outlook.com/?url=https%3A%2F%2Fwww.gov.uk%2Fgovernment%2Fpublications%2Fsevere-mental-illness-smi-physical-health-inequalities&amp;data=05%7C02%7CJulia.Verne%40dhsc.gov.uk%7C7ac58882311f46786c9008dc2733ca24%7C61278c3091a84c318c1fef4de8973a1c%7C1%7C0%7C638428350584444672%7CUnknown%7CTWFpbGZsb3d8eyJWIjoiMC4wLjAwMDAiLCJQIjoiV2luMzIiLCJBTiI6Ik1haWwiLCJXVCI6Mn0%3D%7C0%7C%7C%7C&amp;sdata=34c9SrQR3QRgvu%2Fj1twHdFsp%2BKSzJCLXF%2FNM%2BjYPj04%3D&amp;reserved=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v.uk/government/publications/premature-mortality-in-adults-with-severe-mental-illness" TargetMode="External"/><Relationship Id="rId2" Type="http://schemas.openxmlformats.org/officeDocument/2006/relationships/hyperlink" Target="https://fingertips.phe.org.uk/profile-group/mental-health/profile/severe-mental-illness/data#page/4/gid/8000039/pat/15/par/E92000001/ati/502/are/E09000027/iid/93581/age/181/sex/4/cat/-1/ctp/-1/yrr/3/cid/4/tbm/1/page-options/ine-pt-2_ine-yo-1:2022:-1:-1_ine-ct-18_car-do-0_tre-ao-0" TargetMode="External"/><Relationship Id="rId1" Type="http://schemas.openxmlformats.org/officeDocument/2006/relationships/slideLayout" Target="../slideLayouts/slideLayout2.xml"/><Relationship Id="rId6" Type="http://schemas.openxmlformats.org/officeDocument/2006/relationships/hyperlink" Target="https://eur03.safelinks.protection.outlook.com/?url=https%3A%2F%2Fwww.nature.com%2Farticles%2Fs41416-023-02249-3&amp;data=05%7C01%7CCam.Lugton%40dhsc.gov.uk%7Cb970a4c9bea54a86479c08db4bec1b56%7C61278c3091a84c318c1fef4de8973a1c%7C1%7C0%7C638187249658388698%7CUnknown%7CTWFpbGZsb3d8eyJWIjoiMC4wLjAwMDAiLCJQIjoiV2luMzIiLCJBTiI6Ik1haWwiLCJXVCI6Mn0%3D%7C3000%7C%7C%7C&amp;sdata=Z7tmPlW6JxCGgen9qHlyhLzu8%2BFNXJ3lH6Ttxa0ZqGw%3D&amp;reserved=0" TargetMode="External"/><Relationship Id="rId5" Type="http://schemas.openxmlformats.org/officeDocument/2006/relationships/hyperlink" Target="https://www.gov.uk/government/publications/severe-mental-illness-smi-physical-health-inequalities/severe-mental-illness-and-physical-health-inequalities-briefing" TargetMode="External"/><Relationship Id="rId4" Type="http://schemas.openxmlformats.org/officeDocument/2006/relationships/hyperlink" Target="https://eur03.safelinks.protection.outlook.com/?url=https%3A%2F%2Fwww.gov.uk%2Fgovernment%2Fpublications%2Fpremature-mortality-during-covid-19-in-adults-with-severe-mental-illness&amp;data=05%7C01%7CCam.Lugton%40dhsc.gov.uk%7Ce299702840d643a3f2c808dbd0824b69%7C61278c3091a84c318c1fef4de8973a1c%7C1%7C0%7C638333030247823003%7CUnknown%7CTWFpbGZsb3d8eyJWIjoiMC4wLjAwMDAiLCJQIjoiV2luMzIiLCJBTiI6Ik1haWwiLCJXVCI6Mn0%3D%7C3000%7C%7C%7C&amp;sdata=ku7cFRH0a9mIYEdIJoakkVku%2BQXvJ5WX0o0l%2FSFAqPY%3D&amp;reserved=0"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B91F-D70C-0BD1-860F-CE69A88CFD70}"/>
              </a:ext>
            </a:extLst>
          </p:cNvPr>
          <p:cNvSpPr>
            <a:spLocks noGrp="1"/>
          </p:cNvSpPr>
          <p:nvPr>
            <p:ph type="title"/>
          </p:nvPr>
        </p:nvSpPr>
        <p:spPr>
          <a:xfrm>
            <a:off x="385837" y="2146270"/>
            <a:ext cx="11446163" cy="844839"/>
          </a:xfrm>
        </p:spPr>
        <p:txBody>
          <a:bodyPr>
            <a:noAutofit/>
          </a:bodyPr>
          <a:lstStyle/>
          <a:p>
            <a:r>
              <a:rPr lang="en-GB" b="1" i="0" dirty="0">
                <a:solidFill>
                  <a:srgbClr val="3F3F3F"/>
                </a:solidFill>
                <a:effectLst/>
                <a:latin typeface="+mn-lt"/>
              </a:rPr>
              <a:t>People with severe mental illness: A marginalised group who die very young with complex palliative care needs</a:t>
            </a:r>
            <a:br>
              <a:rPr lang="en-GB" b="1" i="0" dirty="0">
                <a:solidFill>
                  <a:srgbClr val="3F3F3F"/>
                </a:solidFill>
                <a:effectLst/>
                <a:latin typeface="+mn-lt"/>
              </a:rPr>
            </a:br>
            <a:endParaRPr lang="en-GB" dirty="0">
              <a:latin typeface="+mn-lt"/>
            </a:endParaRPr>
          </a:p>
        </p:txBody>
      </p:sp>
      <p:sp>
        <p:nvSpPr>
          <p:cNvPr id="3" name="Content Placeholder 2">
            <a:extLst>
              <a:ext uri="{FF2B5EF4-FFF2-40B4-BE49-F238E27FC236}">
                <a16:creationId xmlns:a16="http://schemas.microsoft.com/office/drawing/2014/main" id="{39EC9D33-AC47-9270-F2FF-4661B05B3F79}"/>
              </a:ext>
            </a:extLst>
          </p:cNvPr>
          <p:cNvSpPr>
            <a:spLocks noGrp="1"/>
          </p:cNvSpPr>
          <p:nvPr>
            <p:ph idx="1"/>
          </p:nvPr>
        </p:nvSpPr>
        <p:spPr>
          <a:xfrm>
            <a:off x="360000" y="2731324"/>
            <a:ext cx="6967076" cy="3060013"/>
          </a:xfrm>
        </p:spPr>
        <p:txBody>
          <a:bodyPr>
            <a:normAutofit/>
          </a:bodyPr>
          <a:lstStyle/>
          <a:p>
            <a:endParaRPr lang="en-GB" sz="3200" dirty="0"/>
          </a:p>
          <a:p>
            <a:br>
              <a:rPr lang="en-GB" sz="3200" dirty="0"/>
            </a:br>
            <a:br>
              <a:rPr lang="en-GB" sz="3200" dirty="0"/>
            </a:br>
            <a:endParaRPr lang="en-GB" sz="3200" dirty="0"/>
          </a:p>
        </p:txBody>
      </p:sp>
      <p:sp>
        <p:nvSpPr>
          <p:cNvPr id="5" name="TextBox 4">
            <a:extLst>
              <a:ext uri="{FF2B5EF4-FFF2-40B4-BE49-F238E27FC236}">
                <a16:creationId xmlns:a16="http://schemas.microsoft.com/office/drawing/2014/main" id="{D6C6FC70-3828-FD38-2EE9-50335290920F}"/>
              </a:ext>
            </a:extLst>
          </p:cNvPr>
          <p:cNvSpPr txBox="1"/>
          <p:nvPr/>
        </p:nvSpPr>
        <p:spPr>
          <a:xfrm>
            <a:off x="1871329" y="4412512"/>
            <a:ext cx="7208875" cy="1200329"/>
          </a:xfrm>
          <a:prstGeom prst="rect">
            <a:avLst/>
          </a:prstGeom>
          <a:noFill/>
        </p:spPr>
        <p:txBody>
          <a:bodyPr wrap="square" rtlCol="0">
            <a:spAutoFit/>
          </a:bodyPr>
          <a:lstStyle/>
          <a:p>
            <a:r>
              <a:rPr lang="en-GB" dirty="0"/>
              <a:t>Professor Julia Verne</a:t>
            </a:r>
          </a:p>
          <a:p>
            <a:r>
              <a:rPr lang="en-GB" dirty="0"/>
              <a:t>Visiting Professor</a:t>
            </a:r>
          </a:p>
          <a:p>
            <a:r>
              <a:rPr lang="en-GB" dirty="0"/>
              <a:t>Cicely Saunders Institute of Palliative Care, Policy &amp; Rehabilitation</a:t>
            </a:r>
          </a:p>
          <a:p>
            <a:r>
              <a:rPr lang="en-GB" dirty="0"/>
              <a:t>King’s College London</a:t>
            </a:r>
          </a:p>
        </p:txBody>
      </p:sp>
    </p:spTree>
    <p:extLst>
      <p:ext uri="{BB962C8B-B14F-4D97-AF65-F5344CB8AC3E}">
        <p14:creationId xmlns:p14="http://schemas.microsoft.com/office/powerpoint/2010/main" val="2985967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E0448A-0F20-3E1D-5C27-9DCFC4C7D24B}"/>
              </a:ext>
            </a:extLst>
          </p:cNvPr>
          <p:cNvPicPr>
            <a:picLocks noChangeAspect="1"/>
          </p:cNvPicPr>
          <p:nvPr/>
        </p:nvPicPr>
        <p:blipFill>
          <a:blip r:embed="rId2"/>
          <a:srcRect l="21964" t="17943" r="22906" b="7710"/>
          <a:stretch/>
        </p:blipFill>
        <p:spPr>
          <a:xfrm>
            <a:off x="635972" y="643618"/>
            <a:ext cx="6017943" cy="4564924"/>
          </a:xfrm>
          <a:prstGeom prst="rect">
            <a:avLst/>
          </a:prstGeom>
        </p:spPr>
      </p:pic>
      <p:sp>
        <p:nvSpPr>
          <p:cNvPr id="4" name="TextBox 3">
            <a:extLst>
              <a:ext uri="{FF2B5EF4-FFF2-40B4-BE49-F238E27FC236}">
                <a16:creationId xmlns:a16="http://schemas.microsoft.com/office/drawing/2014/main" id="{3143E802-576E-C2FA-0361-36D677CB2B35}"/>
              </a:ext>
            </a:extLst>
          </p:cNvPr>
          <p:cNvSpPr txBox="1"/>
          <p:nvPr/>
        </p:nvSpPr>
        <p:spPr>
          <a:xfrm>
            <a:off x="7074143" y="1637571"/>
            <a:ext cx="4481885" cy="2862322"/>
          </a:xfrm>
          <a:prstGeom prst="rect">
            <a:avLst/>
          </a:prstGeom>
          <a:noFill/>
        </p:spPr>
        <p:txBody>
          <a:bodyPr wrap="square" rtlCol="0">
            <a:spAutoFit/>
          </a:bodyPr>
          <a:lstStyle/>
          <a:p>
            <a:r>
              <a:rPr lang="en-GB" sz="3600" dirty="0">
                <a:solidFill>
                  <a:srgbClr val="FF0000"/>
                </a:solidFill>
              </a:rPr>
              <a:t>Intersectionality of disadvantage in access to health services for people with SMI</a:t>
            </a:r>
          </a:p>
        </p:txBody>
      </p:sp>
    </p:spTree>
    <p:extLst>
      <p:ext uri="{BB962C8B-B14F-4D97-AF65-F5344CB8AC3E}">
        <p14:creationId xmlns:p14="http://schemas.microsoft.com/office/powerpoint/2010/main" val="305385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840648-6D08-42B4-9046-5BB4AE3E3138}"/>
              </a:ext>
            </a:extLst>
          </p:cNvPr>
          <p:cNvSpPr>
            <a:spLocks noGrp="1"/>
          </p:cNvSpPr>
          <p:nvPr>
            <p:ph type="title"/>
          </p:nvPr>
        </p:nvSpPr>
        <p:spPr>
          <a:xfrm>
            <a:off x="368708" y="198273"/>
            <a:ext cx="11903502" cy="844839"/>
          </a:xfrm>
        </p:spPr>
        <p:txBody>
          <a:bodyPr>
            <a:noAutofit/>
          </a:bodyPr>
          <a:lstStyle/>
          <a:p>
            <a:r>
              <a:rPr lang="en-GB" sz="2800" dirty="0"/>
              <a:t>People with SMI have poorer physical health than general population</a:t>
            </a:r>
          </a:p>
        </p:txBody>
      </p:sp>
      <p:sp>
        <p:nvSpPr>
          <p:cNvPr id="9" name="TextBox 8">
            <a:extLst>
              <a:ext uri="{FF2B5EF4-FFF2-40B4-BE49-F238E27FC236}">
                <a16:creationId xmlns:a16="http://schemas.microsoft.com/office/drawing/2014/main" id="{A78AE699-AAE0-44FA-BCD5-9CA47EE38D66}"/>
              </a:ext>
            </a:extLst>
          </p:cNvPr>
          <p:cNvSpPr txBox="1"/>
          <p:nvPr/>
        </p:nvSpPr>
        <p:spPr>
          <a:xfrm>
            <a:off x="368708" y="1058613"/>
            <a:ext cx="4133911" cy="4878259"/>
          </a:xfrm>
          <a:prstGeom prst="rect">
            <a:avLst/>
          </a:prstGeom>
          <a:noFill/>
        </p:spPr>
        <p:txBody>
          <a:bodyPr wrap="square" rtlCol="0">
            <a:spAutoFit/>
          </a:bodyPr>
          <a:lstStyle/>
          <a:p>
            <a:r>
              <a:rPr lang="en-GB" sz="2000" b="1" dirty="0"/>
              <a:t>People with SMI compared to the general population</a:t>
            </a:r>
          </a:p>
          <a:p>
            <a:endParaRPr lang="en-GB" sz="1100" b="1" dirty="0"/>
          </a:p>
          <a:p>
            <a:pPr marL="285750" indent="-285750">
              <a:buFont typeface="Arial" panose="020B0604020202020204" pitchFamily="34" charset="0"/>
              <a:buChar char="•"/>
            </a:pPr>
            <a:r>
              <a:rPr lang="en-GB" sz="2000" b="1" dirty="0">
                <a:highlight>
                  <a:srgbClr val="FFFBEB"/>
                </a:highlight>
              </a:rPr>
              <a:t>Have a </a:t>
            </a:r>
            <a:r>
              <a:rPr lang="en-GB" sz="2000" b="1" dirty="0">
                <a:solidFill>
                  <a:srgbClr val="00A188"/>
                </a:solidFill>
                <a:highlight>
                  <a:srgbClr val="FFFBEB"/>
                </a:highlight>
              </a:rPr>
              <a:t>higher</a:t>
            </a:r>
            <a:r>
              <a:rPr lang="en-GB" sz="2000" b="1" dirty="0">
                <a:highlight>
                  <a:srgbClr val="FFFBEB"/>
                </a:highlight>
              </a:rPr>
              <a:t> prevalence of </a:t>
            </a:r>
            <a:r>
              <a:rPr lang="en-GB" sz="2000" b="1" dirty="0">
                <a:solidFill>
                  <a:srgbClr val="00A188"/>
                </a:solidFill>
                <a:highlight>
                  <a:srgbClr val="FFFBEB"/>
                </a:highlight>
              </a:rPr>
              <a:t>obesity, asthma, diabetes, COPD, CHD, stroke and HF</a:t>
            </a:r>
          </a:p>
          <a:p>
            <a:pPr marL="285750" indent="-285750">
              <a:buFont typeface="Arial" panose="020B0604020202020204" pitchFamily="34" charset="0"/>
              <a:buChar char="•"/>
            </a:pPr>
            <a:endParaRPr lang="en-GB" sz="2000" b="1" dirty="0">
              <a:solidFill>
                <a:srgbClr val="00A188"/>
              </a:solidFill>
              <a:highlight>
                <a:srgbClr val="FFFBEB"/>
              </a:highlight>
            </a:endParaRPr>
          </a:p>
          <a:p>
            <a:pPr marL="285750" indent="-285750">
              <a:buFont typeface="Arial" panose="020B0604020202020204" pitchFamily="34" charset="0"/>
              <a:buChar char="•"/>
            </a:pPr>
            <a:r>
              <a:rPr lang="en-GB" sz="2000" dirty="0">
                <a:highlight>
                  <a:srgbClr val="FFFBEB"/>
                </a:highlight>
              </a:rPr>
              <a:t>For people with SMI the prevalence is:</a:t>
            </a:r>
            <a:endParaRPr lang="en-GB" sz="2000" b="1" dirty="0">
              <a:solidFill>
                <a:srgbClr val="00A188"/>
              </a:solidFill>
              <a:highlight>
                <a:srgbClr val="FFFBEB"/>
              </a:highlight>
            </a:endParaRPr>
          </a:p>
          <a:p>
            <a:pPr marL="742950" lvl="1" indent="-285750">
              <a:buFont typeface="Courier New" panose="02070309020205020404" pitchFamily="49" charset="0"/>
              <a:buChar char="o"/>
            </a:pPr>
            <a:r>
              <a:rPr lang="en-GB" sz="2000" b="1" dirty="0">
                <a:solidFill>
                  <a:srgbClr val="00A188"/>
                </a:solidFill>
                <a:highlight>
                  <a:srgbClr val="FFFBEB"/>
                </a:highlight>
              </a:rPr>
              <a:t>1.8</a:t>
            </a:r>
            <a:r>
              <a:rPr lang="en-GB" sz="2000" dirty="0">
                <a:highlight>
                  <a:srgbClr val="FFFBEB"/>
                </a:highlight>
              </a:rPr>
              <a:t> higher for </a:t>
            </a:r>
            <a:r>
              <a:rPr lang="en-GB" sz="2000" b="1" dirty="0">
                <a:solidFill>
                  <a:srgbClr val="00A188"/>
                </a:solidFill>
                <a:highlight>
                  <a:srgbClr val="FFFBEB"/>
                </a:highlight>
              </a:rPr>
              <a:t>obesity</a:t>
            </a:r>
          </a:p>
          <a:p>
            <a:pPr marL="742950" lvl="1" indent="-285750">
              <a:buFont typeface="Courier New" panose="02070309020205020404" pitchFamily="49" charset="0"/>
              <a:buChar char="o"/>
            </a:pPr>
            <a:r>
              <a:rPr lang="en-GB" sz="2000" b="1" dirty="0">
                <a:solidFill>
                  <a:srgbClr val="00A188"/>
                </a:solidFill>
                <a:highlight>
                  <a:srgbClr val="FFFBEB"/>
                </a:highlight>
              </a:rPr>
              <a:t>1.2</a:t>
            </a:r>
            <a:r>
              <a:rPr lang="en-GB" sz="2000" dirty="0">
                <a:highlight>
                  <a:srgbClr val="FFFBEB"/>
                </a:highlight>
              </a:rPr>
              <a:t> higher for </a:t>
            </a:r>
            <a:r>
              <a:rPr lang="en-GB" sz="2000" b="1" dirty="0">
                <a:solidFill>
                  <a:srgbClr val="00A188"/>
                </a:solidFill>
                <a:highlight>
                  <a:srgbClr val="FFFBEB"/>
                </a:highlight>
              </a:rPr>
              <a:t>asthma</a:t>
            </a:r>
          </a:p>
          <a:p>
            <a:pPr marL="742950" lvl="1" indent="-285750">
              <a:buFont typeface="Courier New" panose="02070309020205020404" pitchFamily="49" charset="0"/>
              <a:buChar char="o"/>
            </a:pPr>
            <a:r>
              <a:rPr lang="en-GB" sz="2000" b="1" dirty="0">
                <a:solidFill>
                  <a:srgbClr val="00A188"/>
                </a:solidFill>
                <a:highlight>
                  <a:srgbClr val="FFFBEB"/>
                </a:highlight>
              </a:rPr>
              <a:t>1.9</a:t>
            </a:r>
            <a:r>
              <a:rPr lang="en-GB" sz="2000" dirty="0">
                <a:highlight>
                  <a:srgbClr val="FFFBEB"/>
                </a:highlight>
              </a:rPr>
              <a:t> higher for </a:t>
            </a:r>
            <a:r>
              <a:rPr lang="en-GB" sz="2000" b="1" dirty="0">
                <a:solidFill>
                  <a:srgbClr val="00A188"/>
                </a:solidFill>
                <a:highlight>
                  <a:srgbClr val="FFFBEB"/>
                </a:highlight>
              </a:rPr>
              <a:t>diabetes</a:t>
            </a:r>
          </a:p>
          <a:p>
            <a:pPr marL="742950" lvl="1" indent="-285750">
              <a:buFont typeface="Courier New" panose="02070309020205020404" pitchFamily="49" charset="0"/>
              <a:buChar char="o"/>
            </a:pPr>
            <a:r>
              <a:rPr lang="en-GB" sz="2000" b="1" dirty="0">
                <a:solidFill>
                  <a:srgbClr val="00A188"/>
                </a:solidFill>
                <a:highlight>
                  <a:srgbClr val="FFFBEB"/>
                </a:highlight>
              </a:rPr>
              <a:t>2.1</a:t>
            </a:r>
            <a:r>
              <a:rPr lang="en-GB" sz="2000" dirty="0">
                <a:highlight>
                  <a:srgbClr val="FFFBEB"/>
                </a:highlight>
              </a:rPr>
              <a:t> higher for </a:t>
            </a:r>
            <a:r>
              <a:rPr lang="en-GB" sz="2000" b="1" dirty="0">
                <a:solidFill>
                  <a:srgbClr val="00A188"/>
                </a:solidFill>
                <a:highlight>
                  <a:srgbClr val="FFFBEB"/>
                </a:highlight>
              </a:rPr>
              <a:t>COPD</a:t>
            </a:r>
          </a:p>
          <a:p>
            <a:pPr marL="742950" lvl="1" indent="-285750">
              <a:buFont typeface="Courier New" panose="02070309020205020404" pitchFamily="49" charset="0"/>
              <a:buChar char="o"/>
            </a:pPr>
            <a:r>
              <a:rPr lang="en-GB" sz="2000" b="1" dirty="0">
                <a:solidFill>
                  <a:srgbClr val="00A188"/>
                </a:solidFill>
                <a:highlight>
                  <a:srgbClr val="FFFBEB"/>
                </a:highlight>
              </a:rPr>
              <a:t>1.2</a:t>
            </a:r>
            <a:r>
              <a:rPr lang="en-GB" sz="2000" dirty="0">
                <a:highlight>
                  <a:srgbClr val="FFFBEB"/>
                </a:highlight>
              </a:rPr>
              <a:t> higher for </a:t>
            </a:r>
            <a:r>
              <a:rPr lang="en-GB" sz="2000" b="1" dirty="0">
                <a:solidFill>
                  <a:srgbClr val="00A188"/>
                </a:solidFill>
                <a:highlight>
                  <a:srgbClr val="FFFBEB"/>
                </a:highlight>
              </a:rPr>
              <a:t>CHD</a:t>
            </a:r>
          </a:p>
          <a:p>
            <a:pPr marL="742950" lvl="1" indent="-285750">
              <a:buFont typeface="Courier New" panose="02070309020205020404" pitchFamily="49" charset="0"/>
              <a:buChar char="o"/>
            </a:pPr>
            <a:r>
              <a:rPr lang="en-GB" sz="2000" b="1" dirty="0">
                <a:solidFill>
                  <a:srgbClr val="00A188"/>
                </a:solidFill>
                <a:highlight>
                  <a:srgbClr val="FFFBEB"/>
                </a:highlight>
              </a:rPr>
              <a:t>1.6</a:t>
            </a:r>
            <a:r>
              <a:rPr lang="en-GB" sz="2000" dirty="0">
                <a:highlight>
                  <a:srgbClr val="FFFBEB"/>
                </a:highlight>
              </a:rPr>
              <a:t> higher for </a:t>
            </a:r>
            <a:r>
              <a:rPr lang="en-GB" sz="2000" b="1" dirty="0">
                <a:solidFill>
                  <a:srgbClr val="00A188"/>
                </a:solidFill>
                <a:highlight>
                  <a:srgbClr val="FFFBEB"/>
                </a:highlight>
              </a:rPr>
              <a:t>stroke</a:t>
            </a:r>
          </a:p>
          <a:p>
            <a:pPr marL="742950" lvl="1" indent="-285750">
              <a:buFont typeface="Courier New" panose="02070309020205020404" pitchFamily="49" charset="0"/>
              <a:buChar char="o"/>
            </a:pPr>
            <a:r>
              <a:rPr lang="en-GB" sz="2000" b="1" dirty="0">
                <a:solidFill>
                  <a:srgbClr val="00A188"/>
                </a:solidFill>
                <a:highlight>
                  <a:srgbClr val="FFFBEB"/>
                </a:highlight>
              </a:rPr>
              <a:t>1.5</a:t>
            </a:r>
            <a:r>
              <a:rPr lang="en-GB" sz="2000" dirty="0">
                <a:highlight>
                  <a:srgbClr val="FFFBEB"/>
                </a:highlight>
              </a:rPr>
              <a:t> higher for </a:t>
            </a:r>
            <a:r>
              <a:rPr lang="en-GB" sz="2000" b="1" dirty="0">
                <a:solidFill>
                  <a:srgbClr val="00A188"/>
                </a:solidFill>
                <a:highlight>
                  <a:srgbClr val="FFFBEB"/>
                </a:highlight>
              </a:rPr>
              <a:t>HF</a:t>
            </a:r>
          </a:p>
        </p:txBody>
      </p:sp>
      <p:sp>
        <p:nvSpPr>
          <p:cNvPr id="3" name="TextBox 2">
            <a:extLst>
              <a:ext uri="{FF2B5EF4-FFF2-40B4-BE49-F238E27FC236}">
                <a16:creationId xmlns:a16="http://schemas.microsoft.com/office/drawing/2014/main" id="{316CD19C-7B07-C17B-E053-8E8D863B46A9}"/>
              </a:ext>
            </a:extLst>
          </p:cNvPr>
          <p:cNvSpPr txBox="1"/>
          <p:nvPr/>
        </p:nvSpPr>
        <p:spPr>
          <a:xfrm>
            <a:off x="4632155" y="6351950"/>
            <a:ext cx="7640055" cy="338554"/>
          </a:xfrm>
          <a:prstGeom prst="rect">
            <a:avLst/>
          </a:prstGeom>
          <a:noFill/>
        </p:spPr>
        <p:txBody>
          <a:bodyPr wrap="square">
            <a:spAutoFit/>
          </a:bodyPr>
          <a:lstStyle/>
          <a:p>
            <a:r>
              <a:rPr lang="en-GB" sz="1600" u="sng" dirty="0">
                <a:solidFill>
                  <a:srgbClr val="0563C1"/>
                </a:solidFill>
                <a:effectLst/>
                <a:latin typeface="Calibri" panose="020F0502020204030204" pitchFamily="34" charset="0"/>
                <a:ea typeface="Calibri" panose="020F0502020204030204" pitchFamily="34" charset="0"/>
                <a:hlinkClick r:id="rId2"/>
              </a:rPr>
              <a:t>Severe mental illness (SMI) and physical health inequalities - GOV.UK (www.gov.uk)</a:t>
            </a:r>
            <a:endParaRPr lang="en-GB" sz="1600" dirty="0">
              <a:effectLst/>
              <a:latin typeface="Calibri" panose="020F0502020204030204" pitchFamily="34" charset="0"/>
              <a:ea typeface="Calibri" panose="020F0502020204030204" pitchFamily="34" charset="0"/>
            </a:endParaRPr>
          </a:p>
        </p:txBody>
      </p:sp>
      <p:pic>
        <p:nvPicPr>
          <p:cNvPr id="2" name="Picture 2" descr="Figure 11 shows the age and sex-standardised prevalence of three or more recorded physical health conditions in the SMI patients compared with all patients">
            <a:extLst>
              <a:ext uri="{FF2B5EF4-FFF2-40B4-BE49-F238E27FC236}">
                <a16:creationId xmlns:a16="http://schemas.microsoft.com/office/drawing/2014/main" id="{9019AC80-2FBD-918C-3FAD-C45B4956F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53" y="2523745"/>
            <a:ext cx="6533814" cy="35562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C16B9C-2391-2504-69D9-83545C99C17B}"/>
              </a:ext>
            </a:extLst>
          </p:cNvPr>
          <p:cNvSpPr txBox="1"/>
          <p:nvPr/>
        </p:nvSpPr>
        <p:spPr>
          <a:xfrm>
            <a:off x="5926037" y="943332"/>
            <a:ext cx="5362647" cy="1846659"/>
          </a:xfrm>
          <a:prstGeom prst="rect">
            <a:avLst/>
          </a:prstGeom>
          <a:noFill/>
        </p:spPr>
        <p:txBody>
          <a:bodyPr wrap="square" rtlCol="0">
            <a:spAutoFit/>
          </a:bodyPr>
          <a:lstStyle/>
          <a:p>
            <a:r>
              <a:rPr lang="en-GB" sz="2400" b="1" dirty="0"/>
              <a:t>Multi-morbidity is common</a:t>
            </a:r>
          </a:p>
          <a:p>
            <a:r>
              <a:rPr lang="en-GB" sz="1800" dirty="0"/>
              <a:t>Prevalence (age and sex standardised) of </a:t>
            </a:r>
          </a:p>
          <a:p>
            <a:r>
              <a:rPr lang="en-GB" sz="1800" dirty="0">
                <a:highlight>
                  <a:srgbClr val="FFFF00"/>
                </a:highlight>
              </a:rPr>
              <a:t>3 and more physical health co-morbidities </a:t>
            </a:r>
          </a:p>
          <a:p>
            <a:r>
              <a:rPr lang="en-GB" sz="1800" dirty="0"/>
              <a:t>in people with severe mental illness (SMI) c.f.</a:t>
            </a:r>
          </a:p>
          <a:p>
            <a:r>
              <a:rPr lang="en-GB" sz="1800" dirty="0"/>
              <a:t>all people aged 15 to 74</a:t>
            </a:r>
          </a:p>
          <a:p>
            <a:endParaRPr lang="en-GB" dirty="0"/>
          </a:p>
        </p:txBody>
      </p:sp>
    </p:spTree>
    <p:extLst>
      <p:ext uri="{BB962C8B-B14F-4D97-AF65-F5344CB8AC3E}">
        <p14:creationId xmlns:p14="http://schemas.microsoft.com/office/powerpoint/2010/main" val="46718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E8CA-868D-4B72-9312-3D579D45AD88}"/>
              </a:ext>
            </a:extLst>
          </p:cNvPr>
          <p:cNvSpPr>
            <a:spLocks noGrp="1"/>
          </p:cNvSpPr>
          <p:nvPr>
            <p:ph type="title"/>
          </p:nvPr>
        </p:nvSpPr>
        <p:spPr>
          <a:xfrm>
            <a:off x="302849" y="391861"/>
            <a:ext cx="11446163" cy="569912"/>
          </a:xfrm>
        </p:spPr>
        <p:txBody>
          <a:bodyPr>
            <a:normAutofit/>
          </a:bodyPr>
          <a:lstStyle/>
          <a:p>
            <a:r>
              <a:rPr lang="en-GB" b="1" dirty="0">
                <a:solidFill>
                  <a:srgbClr val="0B0C0C"/>
                </a:solidFill>
                <a:effectLst/>
                <a:latin typeface="Arial" panose="020B0604020202020204" pitchFamily="34" charset="0"/>
                <a:ea typeface="Calibri" panose="020F0502020204030204" pitchFamily="34" charset="0"/>
              </a:rPr>
              <a:t>Two key indicators: national and local</a:t>
            </a:r>
            <a:endParaRPr lang="en-GB"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CCF8D491-4FF7-E242-5FCD-FE2A8B8D48D4}"/>
              </a:ext>
            </a:extLst>
          </p:cNvPr>
          <p:cNvSpPr txBox="1"/>
          <p:nvPr/>
        </p:nvSpPr>
        <p:spPr>
          <a:xfrm>
            <a:off x="614855" y="1273838"/>
            <a:ext cx="11134157" cy="4093428"/>
          </a:xfrm>
          <a:prstGeom prst="rect">
            <a:avLst/>
          </a:prstGeom>
          <a:noFill/>
        </p:spPr>
        <p:txBody>
          <a:bodyPr wrap="square" lIns="91440" tIns="45720" rIns="91440" bIns="45720" rtlCol="0" anchor="t">
            <a:spAutoFit/>
          </a:bodyPr>
          <a:lstStyle/>
          <a:p>
            <a:pPr eaLnBrk="0" fontAlgn="base" hangingPunct="0">
              <a:spcBef>
                <a:spcPct val="0"/>
              </a:spcBef>
              <a:spcAft>
                <a:spcPct val="0"/>
              </a:spcAft>
            </a:pPr>
            <a:endParaRPr kumimoji="0" lang="en-US" altLang="en-US" sz="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a:ln>
                  <a:noFill/>
                </a:ln>
                <a:solidFill>
                  <a:srgbClr val="0B0C0C"/>
                </a:solidFill>
                <a:effectLst/>
                <a:highlight>
                  <a:srgbClr val="FFFF00"/>
                </a:highlight>
              </a:rPr>
              <a:t>premature mortality rate in adults with SM</a:t>
            </a:r>
            <a:r>
              <a:rPr kumimoji="0" lang="en-US" altLang="en-US" sz="2200" b="1" i="0" u="none" strike="noStrike" cap="none" normalizeH="0" baseline="0" dirty="0">
                <a:ln>
                  <a:noFill/>
                </a:ln>
                <a:solidFill>
                  <a:srgbClr val="0B0C0C"/>
                </a:solidFill>
                <a:effectLst/>
              </a:rPr>
              <a:t>I </a:t>
            </a:r>
            <a:r>
              <a:rPr kumimoji="0" lang="en-US" altLang="en-US" sz="2200" b="0" i="0" u="none" strike="noStrike" cap="none" normalizeH="0" baseline="0" dirty="0">
                <a:ln>
                  <a:noFill/>
                </a:ln>
                <a:solidFill>
                  <a:srgbClr val="0B0C0C"/>
                </a:solidFill>
                <a:effectLst/>
              </a:rPr>
              <a:t>- this is the number of people with SMI who die between the ages </a:t>
            </a:r>
            <a:r>
              <a:rPr kumimoji="0" lang="en-US" altLang="en-US" sz="2200" b="0" i="0" u="none" strike="noStrike" cap="none" normalizeH="0" baseline="0" dirty="0">
                <a:ln>
                  <a:noFill/>
                </a:ln>
                <a:solidFill>
                  <a:srgbClr val="0B0C0C"/>
                </a:solidFill>
                <a:effectLst/>
                <a:highlight>
                  <a:srgbClr val="FFFBEB"/>
                </a:highlight>
              </a:rPr>
              <a:t>18 and 74 </a:t>
            </a:r>
            <a:r>
              <a:rPr kumimoji="0" lang="en-US" altLang="en-US" sz="2200" b="0" i="0" u="none" strike="noStrike" cap="none" normalizeH="0" baseline="0" dirty="0">
                <a:ln>
                  <a:noFill/>
                </a:ln>
                <a:solidFill>
                  <a:srgbClr val="0B0C0C"/>
                </a:solidFill>
                <a:effectLst/>
              </a:rPr>
              <a:t>per 100,000, calculated as an average for a 3 year period – it is presented as a directly standardized rate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200" dirty="0">
              <a:solidFill>
                <a:srgbClr val="0B0C0C"/>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200" b="0" i="0" u="none" strike="noStrike" cap="none" normalizeH="0" baseline="0" dirty="0">
              <a:ln>
                <a:noFill/>
              </a:ln>
              <a:solidFill>
                <a:srgbClr val="0B0C0C"/>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200" b="0" i="0" u="none" strike="noStrike" cap="none" normalizeH="0" baseline="0" dirty="0">
              <a:ln>
                <a:noFill/>
              </a:ln>
              <a:solidFill>
                <a:srgbClr val="0B0C0C"/>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800" b="0" i="0" u="none" strike="noStrike" cap="none" normalizeH="0" baseline="0" dirty="0">
              <a:ln>
                <a:noFill/>
              </a:ln>
              <a:solidFill>
                <a:srgbClr val="0B0C0C"/>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a:ln>
                  <a:noFill/>
                </a:ln>
                <a:solidFill>
                  <a:srgbClr val="0B0C0C"/>
                </a:solidFill>
                <a:effectLst/>
                <a:highlight>
                  <a:srgbClr val="FFFF00"/>
                </a:highlight>
              </a:rPr>
              <a:t>excess mortality rate in adults under 75 with SMI </a:t>
            </a:r>
            <a:r>
              <a:rPr kumimoji="0" lang="en-US" altLang="en-US" sz="2200" b="0" i="0" u="none" strike="noStrike" cap="none" normalizeH="0" baseline="0" dirty="0">
                <a:ln>
                  <a:noFill/>
                </a:ln>
                <a:solidFill>
                  <a:srgbClr val="0B0C0C"/>
                </a:solidFill>
                <a:effectLst/>
              </a:rPr>
              <a:t>- this measures the </a:t>
            </a:r>
            <a:r>
              <a:rPr kumimoji="0" lang="en-US" altLang="en-US" sz="2200" b="0" i="0" u="none" strike="noStrike" cap="none" normalizeH="0" baseline="0" dirty="0">
                <a:ln>
                  <a:noFill/>
                </a:ln>
                <a:solidFill>
                  <a:srgbClr val="0B0C0C"/>
                </a:solidFill>
                <a:effectLst/>
                <a:highlight>
                  <a:srgbClr val="FFFF00"/>
                </a:highlight>
              </a:rPr>
              <a:t>difference in premature mortality rate between people with SMI and those without SMI</a:t>
            </a:r>
            <a:r>
              <a:rPr kumimoji="0" lang="en-US" altLang="en-US" sz="2200" b="0" i="0" u="none" strike="noStrike" cap="none" normalizeH="0" baseline="0" dirty="0">
                <a:ln>
                  <a:noFill/>
                </a:ln>
                <a:solidFill>
                  <a:srgbClr val="0B0C0C"/>
                </a:solidFill>
                <a:effectLst/>
              </a:rPr>
              <a:t>, calculated for a 3 year period – it is presented as a ratio</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rgbClr val="0B0C0C"/>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B0C0C"/>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b="0" i="0" dirty="0">
              <a:solidFill>
                <a:srgbClr val="0B0C0C"/>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800" b="0" i="0" dirty="0">
              <a:solidFill>
                <a:srgbClr val="0B0C0C"/>
              </a:solidFill>
              <a:effectLst/>
            </a:endParaRPr>
          </a:p>
        </p:txBody>
      </p:sp>
    </p:spTree>
    <p:extLst>
      <p:ext uri="{BB962C8B-B14F-4D97-AF65-F5344CB8AC3E}">
        <p14:creationId xmlns:p14="http://schemas.microsoft.com/office/powerpoint/2010/main" val="330615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 uri="{C183D7F6-B498-43B3-948B-1728B52AA6E4}">
                <adec:decorative xmlns:adec="http://schemas.microsoft.com/office/drawing/2017/decorative" val="1"/>
              </a:ext>
            </a:extLst>
          </p:cNvPr>
          <p:cNvSpPr>
            <a:spLocks noGrp="1"/>
          </p:cNvSpPr>
          <p:nvPr>
            <p:ph type="title"/>
          </p:nvPr>
        </p:nvSpPr>
        <p:spPr>
          <a:xfrm>
            <a:off x="646385" y="2587192"/>
            <a:ext cx="10838793" cy="1089529"/>
          </a:xfrm>
        </p:spPr>
        <p:txBody>
          <a:bodyPr/>
          <a:lstStyle/>
          <a:p>
            <a:pPr algn="ctr"/>
            <a:r>
              <a:rPr lang="en-GB" dirty="0"/>
              <a:t>Premature mortality in adults with SMI</a:t>
            </a:r>
            <a:br>
              <a:rPr lang="en-GB" dirty="0"/>
            </a:br>
            <a:r>
              <a:rPr lang="en-GB" dirty="0"/>
              <a:t>over time</a:t>
            </a:r>
          </a:p>
        </p:txBody>
      </p:sp>
    </p:spTree>
    <p:extLst>
      <p:ext uri="{BB962C8B-B14F-4D97-AF65-F5344CB8AC3E}">
        <p14:creationId xmlns:p14="http://schemas.microsoft.com/office/powerpoint/2010/main" val="64868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D02055A-8962-9AFE-85C9-9F7F283B458D}"/>
              </a:ext>
            </a:extLst>
          </p:cNvPr>
          <p:cNvSpPr>
            <a:spLocks noGrp="1"/>
          </p:cNvSpPr>
          <p:nvPr>
            <p:ph type="title"/>
          </p:nvPr>
        </p:nvSpPr>
        <p:spPr>
          <a:xfrm>
            <a:off x="299040" y="227920"/>
            <a:ext cx="11893203" cy="611159"/>
          </a:xfrm>
        </p:spPr>
        <p:txBody>
          <a:bodyPr>
            <a:normAutofit fontScale="90000"/>
          </a:bodyPr>
          <a:lstStyle/>
          <a:p>
            <a:r>
              <a:rPr lang="en-US" dirty="0"/>
              <a:t>Change in premature mortality in adults with SMI by sex, England</a:t>
            </a:r>
          </a:p>
        </p:txBody>
      </p:sp>
      <p:pic>
        <p:nvPicPr>
          <p:cNvPr id="3" name="Graphic 2">
            <a:extLst>
              <a:ext uri="{FF2B5EF4-FFF2-40B4-BE49-F238E27FC236}">
                <a16:creationId xmlns:a16="http://schemas.microsoft.com/office/drawing/2014/main" id="{884EE53E-AF74-DE3F-7C86-3D3C29A2A4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9040" y="839079"/>
            <a:ext cx="9281598" cy="5430044"/>
          </a:xfrm>
          <a:prstGeom prst="rect">
            <a:avLst/>
          </a:prstGeom>
        </p:spPr>
      </p:pic>
      <p:sp>
        <p:nvSpPr>
          <p:cNvPr id="2" name="TextBox 1">
            <a:extLst>
              <a:ext uri="{FF2B5EF4-FFF2-40B4-BE49-F238E27FC236}">
                <a16:creationId xmlns:a16="http://schemas.microsoft.com/office/drawing/2014/main" id="{E053FBB0-BE6B-9E9B-2BE7-D85C774DD7B4}"/>
              </a:ext>
            </a:extLst>
          </p:cNvPr>
          <p:cNvSpPr txBox="1"/>
          <p:nvPr/>
        </p:nvSpPr>
        <p:spPr>
          <a:xfrm>
            <a:off x="9826209" y="1434662"/>
            <a:ext cx="2120463" cy="4801314"/>
          </a:xfrm>
          <a:prstGeom prst="rect">
            <a:avLst/>
          </a:prstGeom>
          <a:noFill/>
        </p:spPr>
        <p:txBody>
          <a:bodyPr wrap="square" rtlCol="0">
            <a:spAutoFit/>
          </a:bodyPr>
          <a:lstStyle/>
          <a:p>
            <a:r>
              <a:rPr lang="en-GB" dirty="0">
                <a:highlight>
                  <a:srgbClr val="FFFF00"/>
                </a:highlight>
              </a:rPr>
              <a:t>Between 2015 and 2017 </a:t>
            </a:r>
            <a:r>
              <a:rPr lang="en-GB" dirty="0"/>
              <a:t>100,475 adults with SMI died prematurely </a:t>
            </a:r>
            <a:r>
              <a:rPr lang="en-GB" dirty="0">
                <a:highlight>
                  <a:srgbClr val="FFFF00"/>
                </a:highlight>
              </a:rPr>
              <a:t>(33,500 per year)</a:t>
            </a:r>
          </a:p>
          <a:p>
            <a:endParaRPr lang="en-GB" dirty="0"/>
          </a:p>
          <a:p>
            <a:endParaRPr lang="en-GB" dirty="0"/>
          </a:p>
          <a:p>
            <a:r>
              <a:rPr lang="en-GB" dirty="0">
                <a:highlight>
                  <a:srgbClr val="FFFF00"/>
                </a:highlight>
              </a:rPr>
              <a:t>Between 2020 and 2022 </a:t>
            </a:r>
            <a:r>
              <a:rPr lang="en-GB" dirty="0"/>
              <a:t>130,400 adults with SMI died prematurely </a:t>
            </a:r>
            <a:r>
              <a:rPr lang="en-GB" dirty="0">
                <a:highlight>
                  <a:srgbClr val="FFFF00"/>
                </a:highlight>
              </a:rPr>
              <a:t>(43,500 per year)</a:t>
            </a:r>
          </a:p>
          <a:p>
            <a:r>
              <a:rPr lang="en-GB" dirty="0">
                <a:highlight>
                  <a:srgbClr val="FFFF00"/>
                </a:highlight>
              </a:rPr>
              <a:t>N.B COVID-19</a:t>
            </a:r>
          </a:p>
          <a:p>
            <a:endParaRPr lang="en-GB" dirty="0">
              <a:highlight>
                <a:srgbClr val="FFFF00"/>
              </a:highlight>
            </a:endParaRPr>
          </a:p>
          <a:p>
            <a:r>
              <a:rPr lang="en-GB" dirty="0">
                <a:solidFill>
                  <a:srgbClr val="FF0000"/>
                </a:solidFill>
                <a:highlight>
                  <a:srgbClr val="FFFBEB"/>
                </a:highlight>
              </a:rPr>
              <a:t>EXTRA 10,000 deaths per year</a:t>
            </a:r>
          </a:p>
          <a:p>
            <a:endParaRPr lang="en-GB" dirty="0"/>
          </a:p>
        </p:txBody>
      </p:sp>
    </p:spTree>
    <p:extLst>
      <p:ext uri="{BB962C8B-B14F-4D97-AF65-F5344CB8AC3E}">
        <p14:creationId xmlns:p14="http://schemas.microsoft.com/office/powerpoint/2010/main" val="1866629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D02055A-8962-9AFE-85C9-9F7F283B458D}"/>
              </a:ext>
            </a:extLst>
          </p:cNvPr>
          <p:cNvSpPr>
            <a:spLocks noGrp="1"/>
          </p:cNvSpPr>
          <p:nvPr>
            <p:ph type="title"/>
          </p:nvPr>
        </p:nvSpPr>
        <p:spPr>
          <a:xfrm>
            <a:off x="379050" y="-1950"/>
            <a:ext cx="11446163" cy="844839"/>
          </a:xfrm>
        </p:spPr>
        <p:txBody>
          <a:bodyPr>
            <a:normAutofit fontScale="90000"/>
          </a:bodyPr>
          <a:lstStyle/>
          <a:p>
            <a:r>
              <a:rPr lang="en-US" dirty="0"/>
              <a:t>Premature mortality in adults with SMI by sex, England, </a:t>
            </a:r>
            <a:br>
              <a:rPr lang="en-US" dirty="0"/>
            </a:br>
            <a:r>
              <a:rPr lang="en-US" dirty="0"/>
              <a:t>2015 to 2017 compared to 2020 to 2022, and % change</a:t>
            </a:r>
          </a:p>
        </p:txBody>
      </p:sp>
      <p:pic>
        <p:nvPicPr>
          <p:cNvPr id="2" name="Picture 1">
            <a:extLst>
              <a:ext uri="{FF2B5EF4-FFF2-40B4-BE49-F238E27FC236}">
                <a16:creationId xmlns:a16="http://schemas.microsoft.com/office/drawing/2014/main" id="{912DC25F-E03D-C3B1-5838-76E2C0AC7720}"/>
              </a:ext>
            </a:extLst>
          </p:cNvPr>
          <p:cNvPicPr>
            <a:picLocks noChangeAspect="1"/>
          </p:cNvPicPr>
          <p:nvPr/>
        </p:nvPicPr>
        <p:blipFill rotWithShape="1">
          <a:blip r:embed="rId2"/>
          <a:srcRect r="8966" b="-189"/>
          <a:stretch/>
        </p:blipFill>
        <p:spPr>
          <a:xfrm>
            <a:off x="133568" y="1100064"/>
            <a:ext cx="6085225" cy="5052868"/>
          </a:xfrm>
          <a:prstGeom prst="rect">
            <a:avLst/>
          </a:prstGeom>
        </p:spPr>
      </p:pic>
      <p:pic>
        <p:nvPicPr>
          <p:cNvPr id="4" name="Picture 3">
            <a:extLst>
              <a:ext uri="{FF2B5EF4-FFF2-40B4-BE49-F238E27FC236}">
                <a16:creationId xmlns:a16="http://schemas.microsoft.com/office/drawing/2014/main" id="{A51CF5E9-A324-37D7-8D4B-8571C8854DA1}"/>
              </a:ext>
            </a:extLst>
          </p:cNvPr>
          <p:cNvPicPr>
            <a:picLocks noChangeAspect="1"/>
          </p:cNvPicPr>
          <p:nvPr/>
        </p:nvPicPr>
        <p:blipFill rotWithShape="1">
          <a:blip r:embed="rId3"/>
          <a:srcRect l="13048" r="8458" b="209"/>
          <a:stretch/>
        </p:blipFill>
        <p:spPr>
          <a:xfrm>
            <a:off x="6841547" y="1101494"/>
            <a:ext cx="5354507" cy="5064703"/>
          </a:xfrm>
          <a:prstGeom prst="rect">
            <a:avLst/>
          </a:prstGeom>
        </p:spPr>
      </p:pic>
    </p:spTree>
    <p:extLst>
      <p:ext uri="{BB962C8B-B14F-4D97-AF65-F5344CB8AC3E}">
        <p14:creationId xmlns:p14="http://schemas.microsoft.com/office/powerpoint/2010/main" val="2492586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D02055A-8962-9AFE-85C9-9F7F283B458D}"/>
              </a:ext>
            </a:extLst>
          </p:cNvPr>
          <p:cNvSpPr>
            <a:spLocks noGrp="1"/>
          </p:cNvSpPr>
          <p:nvPr>
            <p:ph type="title"/>
          </p:nvPr>
        </p:nvSpPr>
        <p:spPr>
          <a:xfrm>
            <a:off x="238080" y="136480"/>
            <a:ext cx="11446163" cy="844839"/>
          </a:xfrm>
        </p:spPr>
        <p:txBody>
          <a:bodyPr>
            <a:normAutofit fontScale="90000"/>
          </a:bodyPr>
          <a:lstStyle/>
          <a:p>
            <a:r>
              <a:rPr lang="en-US" dirty="0"/>
              <a:t>Premature mortality in adults with SMI by age group, England,  </a:t>
            </a:r>
            <a:br>
              <a:rPr lang="en-US" dirty="0"/>
            </a:br>
            <a:r>
              <a:rPr lang="en-US" dirty="0"/>
              <a:t>2015 to 2017 compared to 2020 to 2022, and % change</a:t>
            </a:r>
          </a:p>
        </p:txBody>
      </p:sp>
      <p:pic>
        <p:nvPicPr>
          <p:cNvPr id="3" name="Picture 2">
            <a:extLst>
              <a:ext uri="{FF2B5EF4-FFF2-40B4-BE49-F238E27FC236}">
                <a16:creationId xmlns:a16="http://schemas.microsoft.com/office/drawing/2014/main" id="{B91DA433-0704-F3D4-5F2F-71C3E7648AEB}"/>
              </a:ext>
            </a:extLst>
          </p:cNvPr>
          <p:cNvPicPr>
            <a:picLocks noChangeAspect="1"/>
          </p:cNvPicPr>
          <p:nvPr/>
        </p:nvPicPr>
        <p:blipFill rotWithShape="1">
          <a:blip r:embed="rId2"/>
          <a:srcRect t="115" r="5459"/>
          <a:stretch/>
        </p:blipFill>
        <p:spPr>
          <a:xfrm>
            <a:off x="234487" y="1210573"/>
            <a:ext cx="5992327" cy="4984954"/>
          </a:xfrm>
          <a:prstGeom prst="rect">
            <a:avLst/>
          </a:prstGeom>
        </p:spPr>
      </p:pic>
      <p:pic>
        <p:nvPicPr>
          <p:cNvPr id="4" name="Picture 3" descr="A graph of numbers and a number of years&#10;&#10;Description automatically generated">
            <a:extLst>
              <a:ext uri="{FF2B5EF4-FFF2-40B4-BE49-F238E27FC236}">
                <a16:creationId xmlns:a16="http://schemas.microsoft.com/office/drawing/2014/main" id="{315FEA8D-59B2-9521-DDB1-A3EC8D52C8B4}"/>
              </a:ext>
            </a:extLst>
          </p:cNvPr>
          <p:cNvPicPr>
            <a:picLocks noChangeAspect="1"/>
          </p:cNvPicPr>
          <p:nvPr/>
        </p:nvPicPr>
        <p:blipFill rotWithShape="1">
          <a:blip r:embed="rId3"/>
          <a:srcRect l="9634" t="-1017" r="8835" b="499"/>
          <a:stretch/>
        </p:blipFill>
        <p:spPr>
          <a:xfrm>
            <a:off x="6665124" y="1209581"/>
            <a:ext cx="5372297" cy="4694605"/>
          </a:xfrm>
          <a:prstGeom prst="rect">
            <a:avLst/>
          </a:prstGeom>
        </p:spPr>
      </p:pic>
      <p:sp>
        <p:nvSpPr>
          <p:cNvPr id="2" name="Star: 5 Points 1">
            <a:extLst>
              <a:ext uri="{FF2B5EF4-FFF2-40B4-BE49-F238E27FC236}">
                <a16:creationId xmlns:a16="http://schemas.microsoft.com/office/drawing/2014/main" id="{90CCAAA8-D1D4-06AB-1341-8313F782D6AF}"/>
              </a:ext>
            </a:extLst>
          </p:cNvPr>
          <p:cNvSpPr/>
          <p:nvPr/>
        </p:nvSpPr>
        <p:spPr>
          <a:xfrm>
            <a:off x="11660139" y="1983179"/>
            <a:ext cx="476090" cy="522514"/>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5107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 uri="{C183D7F6-B498-43B3-948B-1728B52AA6E4}">
                <adec:decorative xmlns:adec="http://schemas.microsoft.com/office/drawing/2017/decorative" val="1"/>
              </a:ext>
            </a:extLst>
          </p:cNvPr>
          <p:cNvSpPr>
            <a:spLocks noGrp="1"/>
          </p:cNvSpPr>
          <p:nvPr>
            <p:ph type="title"/>
          </p:nvPr>
        </p:nvSpPr>
        <p:spPr>
          <a:xfrm>
            <a:off x="415924" y="2634936"/>
            <a:ext cx="11360151" cy="1588127"/>
          </a:xfrm>
        </p:spPr>
        <p:txBody>
          <a:bodyPr/>
          <a:lstStyle/>
          <a:p>
            <a:pPr algn="ctr"/>
            <a:r>
              <a:rPr lang="en-GB" dirty="0"/>
              <a:t>Variation in premature mortality in adults with SMI by deprivation and over time</a:t>
            </a:r>
          </a:p>
        </p:txBody>
      </p:sp>
    </p:spTree>
    <p:extLst>
      <p:ext uri="{BB962C8B-B14F-4D97-AF65-F5344CB8AC3E}">
        <p14:creationId xmlns:p14="http://schemas.microsoft.com/office/powerpoint/2010/main" val="124310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E8CA-868D-4B72-9312-3D579D45AD88}"/>
              </a:ext>
            </a:extLst>
          </p:cNvPr>
          <p:cNvSpPr>
            <a:spLocks noGrp="1"/>
          </p:cNvSpPr>
          <p:nvPr>
            <p:ph type="title"/>
          </p:nvPr>
        </p:nvSpPr>
        <p:spPr>
          <a:xfrm>
            <a:off x="302850" y="179025"/>
            <a:ext cx="11446163" cy="844839"/>
          </a:xfr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0B0C0C"/>
                </a:solidFill>
                <a:latin typeface="Arial"/>
                <a:cs typeface="Arial"/>
              </a:rPr>
              <a:t>Premature</a:t>
            </a:r>
            <a:r>
              <a:rPr kumimoji="0" lang="en-US" altLang="en-US" sz="2800" b="1" i="0" u="none" strike="noStrike" cap="none" normalizeH="0" baseline="0" dirty="0">
                <a:ln>
                  <a:noFill/>
                </a:ln>
                <a:solidFill>
                  <a:srgbClr val="0B0C0C"/>
                </a:solidFill>
                <a:effectLst/>
                <a:latin typeface="Arial"/>
                <a:cs typeface="Arial"/>
              </a:rPr>
              <a:t> mortality in adults with severe mental illness (IMD, 2015 to 2017 through to 2018 to 2020) in England – </a:t>
            </a:r>
            <a:br>
              <a:rPr kumimoji="0" lang="en-US" altLang="en-US" sz="2800" b="1" i="0" u="none" strike="noStrike" cap="none" normalizeH="0" baseline="0" dirty="0">
                <a:ln>
                  <a:noFill/>
                </a:ln>
                <a:solidFill>
                  <a:srgbClr val="FF0000"/>
                </a:solidFill>
                <a:effectLst/>
                <a:latin typeface="Arial"/>
                <a:cs typeface="Arial"/>
              </a:rPr>
            </a:br>
            <a:r>
              <a:rPr kumimoji="0" lang="en-US" altLang="en-US" sz="2800" b="1" i="0" u="none" strike="noStrike" cap="none" normalizeH="0" baseline="0" dirty="0">
                <a:ln>
                  <a:noFill/>
                </a:ln>
                <a:solidFill>
                  <a:srgbClr val="FF0000"/>
                </a:solidFill>
                <a:effectLst/>
                <a:latin typeface="Arial"/>
                <a:cs typeface="Arial"/>
              </a:rPr>
              <a:t>N.B. COVID-19</a:t>
            </a:r>
            <a:endParaRPr lang="en-US" altLang="en-US" sz="2800" b="1" i="0" u="none" strike="noStrike" cap="none" normalizeH="0" baseline="0" dirty="0">
              <a:ln>
                <a:noFill/>
              </a:ln>
              <a:solidFill>
                <a:srgbClr val="FF0000"/>
              </a:solidFill>
              <a:effectLst/>
              <a:latin typeface="Arial"/>
              <a:cs typeface="Arial"/>
            </a:endParaRPr>
          </a:p>
        </p:txBody>
      </p:sp>
      <p:pic>
        <p:nvPicPr>
          <p:cNvPr id="5" name="Picture 4" descr="A graph of different colored bars&#10;&#10;Description automatically generated">
            <a:extLst>
              <a:ext uri="{FF2B5EF4-FFF2-40B4-BE49-F238E27FC236}">
                <a16:creationId xmlns:a16="http://schemas.microsoft.com/office/drawing/2014/main" id="{7388A4F8-3B38-C2C2-C6C4-B586BA6F2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574" y="1461306"/>
            <a:ext cx="7201148" cy="4800765"/>
          </a:xfrm>
          <a:prstGeom prst="rect">
            <a:avLst/>
          </a:prstGeom>
        </p:spPr>
      </p:pic>
      <p:sp>
        <p:nvSpPr>
          <p:cNvPr id="3" name="Star: 5 Points 2">
            <a:extLst>
              <a:ext uri="{FF2B5EF4-FFF2-40B4-BE49-F238E27FC236}">
                <a16:creationId xmlns:a16="http://schemas.microsoft.com/office/drawing/2014/main" id="{682D9893-786E-85C1-3CBB-BA8F8AE20AC2}"/>
              </a:ext>
            </a:extLst>
          </p:cNvPr>
          <p:cNvSpPr/>
          <p:nvPr/>
        </p:nvSpPr>
        <p:spPr>
          <a:xfrm>
            <a:off x="4132613" y="1638794"/>
            <a:ext cx="593766" cy="49876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4249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324982-6EA7-EE03-3B7A-EC990A296736}"/>
              </a:ext>
            </a:extLst>
          </p:cNvPr>
          <p:cNvPicPr>
            <a:picLocks noGrp="1" noChangeAspect="1"/>
          </p:cNvPicPr>
          <p:nvPr>
            <p:ph idx="1"/>
          </p:nvPr>
        </p:nvPicPr>
        <p:blipFill rotWithShape="1">
          <a:blip r:embed="rId2"/>
          <a:srcRect l="28686" t="11916" r="3565" b="5224"/>
          <a:stretch/>
        </p:blipFill>
        <p:spPr>
          <a:xfrm>
            <a:off x="1945758" y="452785"/>
            <a:ext cx="6983776" cy="5338416"/>
          </a:xfrm>
          <a:prstGeom prst="rect">
            <a:avLst/>
          </a:prstGeom>
        </p:spPr>
      </p:pic>
    </p:spTree>
    <p:extLst>
      <p:ext uri="{BB962C8B-B14F-4D97-AF65-F5344CB8AC3E}">
        <p14:creationId xmlns:p14="http://schemas.microsoft.com/office/powerpoint/2010/main" val="142971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B95BA-9146-7C99-46DD-D2A05B79DC28}"/>
              </a:ext>
            </a:extLst>
          </p:cNvPr>
          <p:cNvSpPr>
            <a:spLocks noGrp="1"/>
          </p:cNvSpPr>
          <p:nvPr>
            <p:ph type="body" sz="quarter" idx="4294967295"/>
          </p:nvPr>
        </p:nvSpPr>
        <p:spPr>
          <a:xfrm>
            <a:off x="1038474" y="1859723"/>
            <a:ext cx="8743950" cy="559183"/>
          </a:xfrm>
        </p:spPr>
        <p:txBody>
          <a:bodyPr>
            <a:noAutofit/>
          </a:bodyPr>
          <a:lstStyle/>
          <a:p>
            <a:pPr marL="0" indent="0">
              <a:buNone/>
            </a:pPr>
            <a:r>
              <a:rPr lang="en-GB" sz="4000" dirty="0"/>
              <a:t>Acknowledgements</a:t>
            </a:r>
          </a:p>
        </p:txBody>
      </p:sp>
      <p:sp>
        <p:nvSpPr>
          <p:cNvPr id="3" name="Text Placeholder 2">
            <a:extLst>
              <a:ext uri="{FF2B5EF4-FFF2-40B4-BE49-F238E27FC236}">
                <a16:creationId xmlns:a16="http://schemas.microsoft.com/office/drawing/2014/main" id="{3ECE1CCF-435D-D091-B60E-76C0EC806B2C}"/>
              </a:ext>
            </a:extLst>
          </p:cNvPr>
          <p:cNvSpPr>
            <a:spLocks noGrp="1"/>
          </p:cNvSpPr>
          <p:nvPr>
            <p:ph type="body" sz="quarter" idx="4294967295"/>
          </p:nvPr>
        </p:nvSpPr>
        <p:spPr>
          <a:xfrm>
            <a:off x="1038474" y="2664897"/>
            <a:ext cx="9696820" cy="559183"/>
          </a:xfrm>
        </p:spPr>
        <p:txBody>
          <a:bodyPr>
            <a:noAutofit/>
          </a:bodyPr>
          <a:lstStyle/>
          <a:p>
            <a:r>
              <a:rPr lang="en-GB" sz="3200" dirty="0"/>
              <a:t>The National Mental Intelligence Network and</a:t>
            </a:r>
          </a:p>
          <a:p>
            <a:r>
              <a:rPr lang="en-GB" sz="3200" dirty="0"/>
              <a:t>National End of Life Care Intelligence Network at OHID DHSC</a:t>
            </a:r>
          </a:p>
        </p:txBody>
      </p:sp>
    </p:spTree>
    <p:extLst>
      <p:ext uri="{BB962C8B-B14F-4D97-AF65-F5344CB8AC3E}">
        <p14:creationId xmlns:p14="http://schemas.microsoft.com/office/powerpoint/2010/main" val="587104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D532-265F-4726-AE25-35B168033BE4}"/>
              </a:ext>
            </a:extLst>
          </p:cNvPr>
          <p:cNvSpPr>
            <a:spLocks noGrp="1"/>
          </p:cNvSpPr>
          <p:nvPr>
            <p:ph type="title"/>
          </p:nvPr>
        </p:nvSpPr>
        <p:spPr/>
        <p:txBody>
          <a:bodyPr>
            <a:noAutofit/>
          </a:bodyPr>
          <a:lstStyle/>
          <a:p>
            <a:r>
              <a:rPr lang="en-GB" sz="2600"/>
              <a:t>Premature mortality in adults with SMI, 2018 to 2020</a:t>
            </a:r>
          </a:p>
        </p:txBody>
      </p:sp>
      <p:pic>
        <p:nvPicPr>
          <p:cNvPr id="1026" name="Picture 2">
            <a:extLst>
              <a:ext uri="{FF2B5EF4-FFF2-40B4-BE49-F238E27FC236}">
                <a16:creationId xmlns:a16="http://schemas.microsoft.com/office/drawing/2014/main" id="{7CAA50E8-4F63-4130-B64D-A2C1F07CEE4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256" t="5986" r="15611" b="4102"/>
          <a:stretch/>
        </p:blipFill>
        <p:spPr bwMode="auto">
          <a:xfrm>
            <a:off x="278674" y="853439"/>
            <a:ext cx="5817326" cy="53535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8C2384-B25D-3C0F-8147-9C953EA2D42F}"/>
              </a:ext>
            </a:extLst>
          </p:cNvPr>
          <p:cNvSpPr txBox="1"/>
          <p:nvPr/>
        </p:nvSpPr>
        <p:spPr>
          <a:xfrm>
            <a:off x="6363834" y="1568191"/>
            <a:ext cx="5636577" cy="3416320"/>
          </a:xfrm>
          <a:prstGeom prst="rect">
            <a:avLst/>
          </a:prstGeom>
          <a:noFill/>
        </p:spPr>
        <p:txBody>
          <a:bodyPr wrap="square">
            <a:spAutoFit/>
          </a:bodyPr>
          <a:lstStyle/>
          <a:p>
            <a:r>
              <a:rPr lang="en-GB" sz="2400" dirty="0">
                <a:solidFill>
                  <a:srgbClr val="0B0C0C"/>
                </a:solidFill>
                <a:effectLst/>
                <a:latin typeface="Arial" panose="020B0604020202020204" pitchFamily="34" charset="0"/>
                <a:ea typeface="Calibri" panose="020F0502020204030204" pitchFamily="34" charset="0"/>
              </a:rPr>
              <a:t>In England between 2018 and 2020, the </a:t>
            </a:r>
            <a:r>
              <a:rPr lang="en-GB" sz="2400" dirty="0">
                <a:effectLst/>
                <a:latin typeface="Calibri" panose="020F0502020204030204" pitchFamily="34" charset="0"/>
                <a:ea typeface="Calibri" panose="020F0502020204030204" pitchFamily="34" charset="0"/>
              </a:rPr>
              <a:t>DSR</a:t>
            </a:r>
            <a:r>
              <a:rPr lang="en-GB" sz="2400" dirty="0">
                <a:solidFill>
                  <a:srgbClr val="0B0C0C"/>
                </a:solidFill>
                <a:effectLst/>
                <a:latin typeface="Arial" panose="020B0604020202020204" pitchFamily="34" charset="0"/>
                <a:ea typeface="Calibri" panose="020F0502020204030204" pitchFamily="34" charset="0"/>
              </a:rPr>
              <a:t> for premature mortality in people with </a:t>
            </a:r>
            <a:r>
              <a:rPr lang="en-GB" sz="2400" dirty="0">
                <a:effectLst/>
                <a:latin typeface="Calibri" panose="020F0502020204030204" pitchFamily="34" charset="0"/>
                <a:ea typeface="Calibri" panose="020F0502020204030204" pitchFamily="34" charset="0"/>
              </a:rPr>
              <a:t>SMI</a:t>
            </a:r>
            <a:r>
              <a:rPr lang="en-GB" sz="2400" dirty="0">
                <a:solidFill>
                  <a:srgbClr val="0B0C0C"/>
                </a:solidFill>
                <a:effectLst/>
                <a:latin typeface="Arial" panose="020B0604020202020204" pitchFamily="34" charset="0"/>
                <a:ea typeface="Calibri" panose="020F0502020204030204" pitchFamily="34" charset="0"/>
              </a:rPr>
              <a:t> was </a:t>
            </a:r>
            <a:r>
              <a:rPr lang="en-GB" sz="2400" dirty="0">
                <a:solidFill>
                  <a:srgbClr val="0B0C0C"/>
                </a:solidFill>
                <a:effectLst/>
                <a:highlight>
                  <a:srgbClr val="FFFF00"/>
                </a:highlight>
                <a:latin typeface="Arial" panose="020B0604020202020204" pitchFamily="34" charset="0"/>
                <a:ea typeface="Calibri" panose="020F0502020204030204" pitchFamily="34" charset="0"/>
              </a:rPr>
              <a:t>104 per 100,000 </a:t>
            </a:r>
            <a:r>
              <a:rPr lang="en-GB" sz="2400" dirty="0">
                <a:solidFill>
                  <a:srgbClr val="0B0C0C"/>
                </a:solidFill>
                <a:effectLst/>
                <a:latin typeface="Arial" panose="020B0604020202020204" pitchFamily="34" charset="0"/>
                <a:ea typeface="Calibri" panose="020F0502020204030204" pitchFamily="34" charset="0"/>
              </a:rPr>
              <a:t>adults. </a:t>
            </a:r>
          </a:p>
          <a:p>
            <a:endParaRPr lang="en-GB" sz="2400" dirty="0">
              <a:solidFill>
                <a:srgbClr val="0B0C0C"/>
              </a:solidFill>
              <a:effectLst/>
              <a:latin typeface="Arial" panose="020B0604020202020204" pitchFamily="34" charset="0"/>
              <a:ea typeface="Calibri" panose="020F0502020204030204" pitchFamily="34" charset="0"/>
            </a:endParaRPr>
          </a:p>
          <a:p>
            <a:r>
              <a:rPr lang="en-GB" sz="2400" dirty="0">
                <a:solidFill>
                  <a:srgbClr val="0B0C0C"/>
                </a:solidFill>
                <a:effectLst/>
                <a:highlight>
                  <a:srgbClr val="FFFF00"/>
                </a:highlight>
                <a:latin typeface="Arial" panose="020B0604020202020204" pitchFamily="34" charset="0"/>
                <a:ea typeface="Calibri" panose="020F0502020204030204" pitchFamily="34" charset="0"/>
              </a:rPr>
              <a:t>There is 4-fold variation across England</a:t>
            </a:r>
          </a:p>
          <a:p>
            <a:r>
              <a:rPr lang="en-GB" sz="2400" dirty="0">
                <a:solidFill>
                  <a:srgbClr val="0B0C0C"/>
                </a:solidFill>
                <a:effectLst/>
                <a:highlight>
                  <a:srgbClr val="FFFF00"/>
                </a:highlight>
                <a:latin typeface="Arial" panose="020B0604020202020204" pitchFamily="34" charset="0"/>
                <a:ea typeface="Calibri" panose="020F0502020204030204" pitchFamily="34" charset="0"/>
              </a:rPr>
              <a:t> </a:t>
            </a:r>
          </a:p>
          <a:p>
            <a:r>
              <a:rPr lang="en-GB" sz="2400" dirty="0">
                <a:solidFill>
                  <a:srgbClr val="0B0C0C"/>
                </a:solidFill>
                <a:effectLst/>
                <a:highlight>
                  <a:srgbClr val="FFFF00"/>
                </a:highlight>
                <a:latin typeface="Arial" panose="020B0604020202020204" pitchFamily="34" charset="0"/>
                <a:ea typeface="Calibri" panose="020F0502020204030204" pitchFamily="34" charset="0"/>
              </a:rPr>
              <a:t>52 per 100,000 in Oxfordshire to </a:t>
            </a:r>
          </a:p>
          <a:p>
            <a:r>
              <a:rPr lang="en-GB" sz="2400" dirty="0">
                <a:solidFill>
                  <a:srgbClr val="0B0C0C"/>
                </a:solidFill>
                <a:effectLst/>
                <a:highlight>
                  <a:srgbClr val="FFFF00"/>
                </a:highlight>
                <a:latin typeface="Arial" panose="020B0604020202020204" pitchFamily="34" charset="0"/>
                <a:ea typeface="Calibri" panose="020F0502020204030204" pitchFamily="34" charset="0"/>
              </a:rPr>
              <a:t>212 per 100,000 in Manchester.</a:t>
            </a:r>
            <a:r>
              <a:rPr lang="en-GB" sz="2400" dirty="0">
                <a:effectLst/>
                <a:highlight>
                  <a:srgbClr val="FFFF00"/>
                </a:highligh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4259015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D02055A-8962-9AFE-85C9-9F7F283B458D}"/>
              </a:ext>
            </a:extLst>
          </p:cNvPr>
          <p:cNvSpPr>
            <a:spLocks noGrp="1"/>
          </p:cNvSpPr>
          <p:nvPr>
            <p:ph type="title"/>
          </p:nvPr>
        </p:nvSpPr>
        <p:spPr>
          <a:xfrm>
            <a:off x="370160" y="4400"/>
            <a:ext cx="11446163" cy="844839"/>
          </a:xfrm>
        </p:spPr>
        <p:txBody>
          <a:bodyPr>
            <a:normAutofit fontScale="90000"/>
          </a:bodyPr>
          <a:lstStyle/>
          <a:p>
            <a:r>
              <a:rPr lang="en-US" dirty="0"/>
              <a:t>Premature mortality in adults with SMI by region, England,  </a:t>
            </a:r>
            <a:br>
              <a:rPr lang="en-US" dirty="0"/>
            </a:br>
            <a:r>
              <a:rPr lang="en-US" dirty="0"/>
              <a:t>2015 to 2017 compared to </a:t>
            </a:r>
            <a:r>
              <a:rPr lang="en-US" dirty="0">
                <a:highlight>
                  <a:srgbClr val="FFFF00"/>
                </a:highlight>
              </a:rPr>
              <a:t>2020 to 2022</a:t>
            </a:r>
            <a:r>
              <a:rPr lang="en-US" dirty="0"/>
              <a:t>, and </a:t>
            </a:r>
            <a:r>
              <a:rPr lang="en-US" dirty="0">
                <a:highlight>
                  <a:srgbClr val="FFFF00"/>
                </a:highlight>
              </a:rPr>
              <a:t>% change</a:t>
            </a:r>
          </a:p>
        </p:txBody>
      </p:sp>
      <p:pic>
        <p:nvPicPr>
          <p:cNvPr id="3" name="Picture 2">
            <a:extLst>
              <a:ext uri="{FF2B5EF4-FFF2-40B4-BE49-F238E27FC236}">
                <a16:creationId xmlns:a16="http://schemas.microsoft.com/office/drawing/2014/main" id="{CF10CB4E-EF1A-6231-5861-2A47A4F4A420}"/>
              </a:ext>
            </a:extLst>
          </p:cNvPr>
          <p:cNvPicPr>
            <a:picLocks noChangeAspect="1"/>
          </p:cNvPicPr>
          <p:nvPr/>
        </p:nvPicPr>
        <p:blipFill rotWithShape="1">
          <a:blip r:embed="rId2"/>
          <a:srcRect r="7457" b="204"/>
          <a:stretch/>
        </p:blipFill>
        <p:spPr>
          <a:xfrm>
            <a:off x="217300" y="1103239"/>
            <a:ext cx="6209873" cy="4966282"/>
          </a:xfrm>
          <a:prstGeom prst="rect">
            <a:avLst/>
          </a:prstGeom>
        </p:spPr>
      </p:pic>
      <p:pic>
        <p:nvPicPr>
          <p:cNvPr id="4" name="Picture 3">
            <a:extLst>
              <a:ext uri="{FF2B5EF4-FFF2-40B4-BE49-F238E27FC236}">
                <a16:creationId xmlns:a16="http://schemas.microsoft.com/office/drawing/2014/main" id="{FAD339C8-7A13-D8F1-7A89-A395817F856D}"/>
              </a:ext>
            </a:extLst>
          </p:cNvPr>
          <p:cNvPicPr>
            <a:picLocks noChangeAspect="1"/>
          </p:cNvPicPr>
          <p:nvPr/>
        </p:nvPicPr>
        <p:blipFill rotWithShape="1">
          <a:blip r:embed="rId3"/>
          <a:srcRect l="4845" r="9017"/>
          <a:stretch/>
        </p:blipFill>
        <p:spPr>
          <a:xfrm>
            <a:off x="6804746" y="1102739"/>
            <a:ext cx="5024684" cy="4969209"/>
          </a:xfrm>
          <a:prstGeom prst="rect">
            <a:avLst/>
          </a:prstGeom>
        </p:spPr>
      </p:pic>
    </p:spTree>
    <p:extLst>
      <p:ext uri="{BB962C8B-B14F-4D97-AF65-F5344CB8AC3E}">
        <p14:creationId xmlns:p14="http://schemas.microsoft.com/office/powerpoint/2010/main" val="58754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29E2-A859-2116-781E-6AF0208E11CD}"/>
              </a:ext>
            </a:extLst>
          </p:cNvPr>
          <p:cNvSpPr>
            <a:spLocks noGrp="1"/>
          </p:cNvSpPr>
          <p:nvPr>
            <p:ph type="title"/>
          </p:nvPr>
        </p:nvSpPr>
        <p:spPr/>
        <p:txBody>
          <a:bodyPr>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7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Premature mortality rate before and during the COVID-19 pandemic in</a:t>
            </a:r>
            <a:br>
              <a:rPr kumimoji="0" lang="en-GB" altLang="en-US" sz="27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GB" altLang="en-US" sz="27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people with SMI, by ethnicity</a:t>
            </a:r>
            <a:br>
              <a:rPr kumimoji="0" lang="en-GB" altLang="en-US" sz="1050" b="0" i="0" u="none" strike="noStrike" cap="none" normalizeH="0" baseline="0" dirty="0">
                <a:ln>
                  <a:noFill/>
                </a:ln>
                <a:solidFill>
                  <a:schemeClr val="tx1"/>
                </a:solidFill>
                <a:effectLst/>
              </a:rPr>
            </a:br>
            <a:r>
              <a:rPr lang="en-GB" sz="1800" dirty="0">
                <a:solidFill>
                  <a:srgbClr val="0B0C0C"/>
                </a:solidFill>
                <a:effectLst/>
                <a:latin typeface="Arial" panose="020B0604020202020204" pitchFamily="34" charset="0"/>
                <a:ea typeface="Calibri" panose="020F0502020204030204" pitchFamily="34" charset="0"/>
              </a:rPr>
              <a:t>https://www.gov.uk/government/publications/premature-mortality-during-covid-19-in-adults-with-severe-mental-illness</a:t>
            </a:r>
            <a:endParaRPr lang="en-GB" sz="1800" dirty="0"/>
          </a:p>
        </p:txBody>
      </p:sp>
      <p:pic>
        <p:nvPicPr>
          <p:cNvPr id="2051" name="Picture 21" descr="Chart&#10;&#10;Description automatically generated with medium confidence">
            <a:extLst>
              <a:ext uri="{FF2B5EF4-FFF2-40B4-BE49-F238E27FC236}">
                <a16:creationId xmlns:a16="http://schemas.microsoft.com/office/drawing/2014/main" id="{2A36FEA9-14CE-F959-B2D8-8684964C5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231" y="1882984"/>
            <a:ext cx="5477510" cy="3654896"/>
          </a:xfrm>
          <a:prstGeom prst="rect">
            <a:avLst/>
          </a:prstGeom>
          <a:noFill/>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B738A51D-6F82-15F8-2DCB-BB79B4200171}"/>
              </a:ext>
            </a:extLst>
          </p:cNvPr>
          <p:cNvSpPr/>
          <p:nvPr/>
        </p:nvSpPr>
        <p:spPr>
          <a:xfrm>
            <a:off x="4781346" y="1745144"/>
            <a:ext cx="548640" cy="512064"/>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289465B1-C7EC-DADB-51C6-E61103FF4AE8}"/>
              </a:ext>
            </a:extLst>
          </p:cNvPr>
          <p:cNvSpPr/>
          <p:nvPr/>
        </p:nvSpPr>
        <p:spPr>
          <a:xfrm>
            <a:off x="5808761" y="1752248"/>
            <a:ext cx="548640" cy="512064"/>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3097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 uri="{C183D7F6-B498-43B3-948B-1728B52AA6E4}">
                <adec:decorative xmlns:adec="http://schemas.microsoft.com/office/drawing/2017/decorative" val="1"/>
              </a:ext>
            </a:extLst>
          </p:cNvPr>
          <p:cNvSpPr>
            <a:spLocks noGrp="1"/>
          </p:cNvSpPr>
          <p:nvPr>
            <p:ph type="title"/>
          </p:nvPr>
        </p:nvSpPr>
        <p:spPr>
          <a:xfrm>
            <a:off x="831850" y="2587192"/>
            <a:ext cx="10515600" cy="1089529"/>
          </a:xfrm>
        </p:spPr>
        <p:txBody>
          <a:bodyPr/>
          <a:lstStyle/>
          <a:p>
            <a:r>
              <a:rPr lang="en-GB" dirty="0"/>
              <a:t>Condition specific premature mortality in adults with SMI</a:t>
            </a:r>
          </a:p>
        </p:txBody>
      </p:sp>
    </p:spTree>
    <p:extLst>
      <p:ext uri="{BB962C8B-B14F-4D97-AF65-F5344CB8AC3E}">
        <p14:creationId xmlns:p14="http://schemas.microsoft.com/office/powerpoint/2010/main" val="3130526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D02055A-8962-9AFE-85C9-9F7F283B458D}"/>
              </a:ext>
            </a:extLst>
          </p:cNvPr>
          <p:cNvSpPr>
            <a:spLocks noGrp="1"/>
          </p:cNvSpPr>
          <p:nvPr>
            <p:ph type="title"/>
          </p:nvPr>
        </p:nvSpPr>
        <p:spPr>
          <a:xfrm>
            <a:off x="372917" y="290331"/>
            <a:ext cx="11446163" cy="844839"/>
          </a:xfrm>
        </p:spPr>
        <p:txBody>
          <a:bodyPr>
            <a:normAutofit fontScale="90000"/>
          </a:bodyPr>
          <a:lstStyle/>
          <a:p>
            <a:r>
              <a:rPr lang="en-US" dirty="0"/>
              <a:t>Premature mortality and excess premature mortality in adults with SMI, England, 2015 to 2017 compared to 2020 to 2022</a:t>
            </a:r>
          </a:p>
        </p:txBody>
      </p:sp>
      <p:pic>
        <p:nvPicPr>
          <p:cNvPr id="2" name="Graphic 1">
            <a:extLst>
              <a:ext uri="{FF2B5EF4-FFF2-40B4-BE49-F238E27FC236}">
                <a16:creationId xmlns:a16="http://schemas.microsoft.com/office/drawing/2014/main" id="{4BE49ED1-790A-99B3-E27F-D249711D9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608" y="1277758"/>
            <a:ext cx="7674769" cy="5013484"/>
          </a:xfrm>
          <a:prstGeom prst="rect">
            <a:avLst/>
          </a:prstGeom>
        </p:spPr>
      </p:pic>
      <p:sp>
        <p:nvSpPr>
          <p:cNvPr id="3" name="Star: 5 Points 2">
            <a:extLst>
              <a:ext uri="{FF2B5EF4-FFF2-40B4-BE49-F238E27FC236}">
                <a16:creationId xmlns:a16="http://schemas.microsoft.com/office/drawing/2014/main" id="{05C200B6-0BB7-8CCA-42CF-BB42E76AE641}"/>
              </a:ext>
            </a:extLst>
          </p:cNvPr>
          <p:cNvSpPr/>
          <p:nvPr/>
        </p:nvSpPr>
        <p:spPr>
          <a:xfrm>
            <a:off x="4932541" y="3179270"/>
            <a:ext cx="510638" cy="40376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66EB2E9E-1893-010E-B01B-7A5CDDCB9412}"/>
              </a:ext>
            </a:extLst>
          </p:cNvPr>
          <p:cNvSpPr txBox="1"/>
          <p:nvPr/>
        </p:nvSpPr>
        <p:spPr>
          <a:xfrm>
            <a:off x="8168377" y="1507221"/>
            <a:ext cx="3957971" cy="4247317"/>
          </a:xfrm>
          <a:prstGeom prst="rect">
            <a:avLst/>
          </a:prstGeom>
          <a:noFill/>
        </p:spPr>
        <p:txBody>
          <a:bodyPr wrap="square">
            <a:spAutoFit/>
          </a:bodyPr>
          <a:lstStyle/>
          <a:p>
            <a:r>
              <a:rPr lang="en-GB" sz="1800" dirty="0">
                <a:solidFill>
                  <a:srgbClr val="0B0C0C"/>
                </a:solidFill>
                <a:effectLst/>
                <a:latin typeface="Arial" panose="020B0604020202020204" pitchFamily="34" charset="0"/>
                <a:ea typeface="Calibri" panose="020F0502020204030204" pitchFamily="34" charset="0"/>
              </a:rPr>
              <a:t>For specific conditions, in the three years 2020 to 2022: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B0C0C"/>
                </a:solidFill>
                <a:effectLst/>
                <a:latin typeface="Arial" panose="020B0604020202020204" pitchFamily="34" charset="0"/>
                <a:ea typeface="Calibri" panose="020F0502020204030204" pitchFamily="34" charset="0"/>
              </a:rPr>
              <a:t>23,250 adults with SMI 18 to 74 died from cardiovascular disease, almost 7,800 per year.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B0C0C"/>
                </a:solidFill>
                <a:effectLst/>
                <a:latin typeface="Arial" panose="020B0604020202020204" pitchFamily="34" charset="0"/>
                <a:ea typeface="Calibri" panose="020F0502020204030204" pitchFamily="34" charset="0"/>
              </a:rPr>
              <a:t>23,600 adults with SMI 18 to 74 died from cancer, almost 7,900 per year.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B0C0C"/>
                </a:solidFill>
                <a:effectLst/>
                <a:latin typeface="Arial" panose="020B0604020202020204" pitchFamily="34" charset="0"/>
                <a:ea typeface="Calibri" panose="020F0502020204030204" pitchFamily="34" charset="0"/>
              </a:rPr>
              <a:t>10,100 adults with SMI 18 to 74 died from liver disease, almost </a:t>
            </a:r>
            <a:r>
              <a:rPr lang="en-GB" sz="1800" dirty="0">
                <a:solidFill>
                  <a:srgbClr val="0B0C0C"/>
                </a:solidFill>
                <a:effectLst/>
                <a:highlight>
                  <a:srgbClr val="FFFF00"/>
                </a:highlight>
                <a:latin typeface="Arial" panose="020B0604020202020204" pitchFamily="34" charset="0"/>
                <a:ea typeface="Calibri" panose="020F0502020204030204" pitchFamily="34" charset="0"/>
              </a:rPr>
              <a:t>3,400 per year</a:t>
            </a:r>
            <a:r>
              <a:rPr lang="en-GB" sz="1800" dirty="0">
                <a:solidFill>
                  <a:srgbClr val="0B0C0C"/>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solidFill>
                  <a:srgbClr val="0B0C0C"/>
                </a:solidFill>
                <a:effectLst/>
                <a:latin typeface="Arial" panose="020B0604020202020204" pitchFamily="34" charset="0"/>
                <a:ea typeface="Calibri" panose="020F0502020204030204" pitchFamily="34" charset="0"/>
              </a:rPr>
              <a:t>12,400 adults with SMI 18 to 74 died from respiratory disease, over 4,100 per year. </a:t>
            </a:r>
            <a:endParaRPr lang="en-GB" sz="1800" dirty="0">
              <a:effectLst/>
              <a:latin typeface="Calibri" panose="020F0502020204030204" pitchFamily="34" charset="0"/>
              <a:ea typeface="Calibri" panose="020F0502020204030204" pitchFamily="34" charset="0"/>
            </a:endParaRPr>
          </a:p>
          <a:p>
            <a:r>
              <a:rPr lang="en-GB" sz="1800" b="1" dirty="0">
                <a:solidFill>
                  <a:srgbClr val="0B0C0C"/>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61328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map of england with different colored regions&#10;&#10;Description automatically generated">
            <a:extLst>
              <a:ext uri="{FF2B5EF4-FFF2-40B4-BE49-F238E27FC236}">
                <a16:creationId xmlns:a16="http://schemas.microsoft.com/office/drawing/2014/main" id="{F650BA11-2B8C-5566-2FD1-1866975990A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53606" y="1106056"/>
            <a:ext cx="5213054" cy="5213054"/>
          </a:xfrm>
        </p:spPr>
      </p:pic>
      <p:sp>
        <p:nvSpPr>
          <p:cNvPr id="13" name="Title 1">
            <a:extLst>
              <a:ext uri="{FF2B5EF4-FFF2-40B4-BE49-F238E27FC236}">
                <a16:creationId xmlns:a16="http://schemas.microsoft.com/office/drawing/2014/main" id="{AD02055A-8962-9AFE-85C9-9F7F283B458D}"/>
              </a:ext>
            </a:extLst>
          </p:cNvPr>
          <p:cNvSpPr>
            <a:spLocks noGrp="1"/>
          </p:cNvSpPr>
          <p:nvPr>
            <p:ph type="title"/>
          </p:nvPr>
        </p:nvSpPr>
        <p:spPr>
          <a:xfrm>
            <a:off x="64725" y="102825"/>
            <a:ext cx="12072722" cy="523436"/>
          </a:xfrm>
        </p:spPr>
        <p:txBody>
          <a:bodyPr>
            <a:noAutofit/>
          </a:bodyPr>
          <a:lstStyle/>
          <a:p>
            <a:r>
              <a:rPr lang="en-US" sz="2900" dirty="0"/>
              <a:t>Geographic variation in premature mortality rate in adults with </a:t>
            </a:r>
            <a:br>
              <a:rPr lang="en-US" sz="2900" dirty="0"/>
            </a:br>
            <a:r>
              <a:rPr lang="en-US" sz="2900" dirty="0"/>
              <a:t>SMI (L) and all patients ® dying due to liver disease, England</a:t>
            </a:r>
            <a:endParaRPr lang="en-US" sz="2900" dirty="0">
              <a:cs typeface="Arial"/>
            </a:endParaRPr>
          </a:p>
        </p:txBody>
      </p:sp>
      <p:sp>
        <p:nvSpPr>
          <p:cNvPr id="7" name="Text Placeholder 6">
            <a:extLst>
              <a:ext uri="{FF2B5EF4-FFF2-40B4-BE49-F238E27FC236}">
                <a16:creationId xmlns:a16="http://schemas.microsoft.com/office/drawing/2014/main" id="{E013CCA3-4593-2EFF-3BF0-A062E4B3D0FB}"/>
              </a:ext>
            </a:extLst>
          </p:cNvPr>
          <p:cNvSpPr>
            <a:spLocks noGrp="1"/>
          </p:cNvSpPr>
          <p:nvPr>
            <p:ph type="body" idx="1"/>
          </p:nvPr>
        </p:nvSpPr>
        <p:spPr>
          <a:xfrm>
            <a:off x="10792269" y="1366262"/>
            <a:ext cx="1246125" cy="719137"/>
          </a:xfrm>
        </p:spPr>
        <p:txBody>
          <a:bodyPr>
            <a:normAutofit/>
          </a:bodyPr>
          <a:lstStyle/>
          <a:p>
            <a:r>
              <a:rPr lang="en-GB" dirty="0"/>
              <a:t>2020</a:t>
            </a:r>
          </a:p>
        </p:txBody>
      </p:sp>
      <p:sp>
        <p:nvSpPr>
          <p:cNvPr id="9" name="Text Placeholder 8">
            <a:extLst>
              <a:ext uri="{FF2B5EF4-FFF2-40B4-BE49-F238E27FC236}">
                <a16:creationId xmlns:a16="http://schemas.microsoft.com/office/drawing/2014/main" id="{E5AA305E-2A4C-F5B9-DE48-9449DFAFF7CF}"/>
              </a:ext>
            </a:extLst>
          </p:cNvPr>
          <p:cNvSpPr>
            <a:spLocks noGrp="1"/>
          </p:cNvSpPr>
          <p:nvPr>
            <p:ph type="body" sz="quarter" idx="3"/>
          </p:nvPr>
        </p:nvSpPr>
        <p:spPr>
          <a:xfrm>
            <a:off x="3944370" y="1366262"/>
            <a:ext cx="1770912" cy="823912"/>
          </a:xfrm>
        </p:spPr>
        <p:txBody>
          <a:bodyPr>
            <a:normAutofit/>
          </a:bodyPr>
          <a:lstStyle/>
          <a:p>
            <a:r>
              <a:rPr lang="en-GB" dirty="0"/>
              <a:t>2020-2022</a:t>
            </a:r>
          </a:p>
        </p:txBody>
      </p:sp>
      <p:grpSp>
        <p:nvGrpSpPr>
          <p:cNvPr id="10" name="Group 9">
            <a:extLst>
              <a:ext uri="{FF2B5EF4-FFF2-40B4-BE49-F238E27FC236}">
                <a16:creationId xmlns:a16="http://schemas.microsoft.com/office/drawing/2014/main" id="{3EED4377-2EA6-48BC-B697-3222968699BF}"/>
              </a:ext>
            </a:extLst>
          </p:cNvPr>
          <p:cNvGrpSpPr/>
          <p:nvPr/>
        </p:nvGrpSpPr>
        <p:grpSpPr>
          <a:xfrm>
            <a:off x="6408720" y="1624261"/>
            <a:ext cx="5497408" cy="4626855"/>
            <a:chOff x="360000" y="2189517"/>
            <a:chExt cx="4798800" cy="4306437"/>
          </a:xfrm>
        </p:grpSpPr>
        <p:pic>
          <p:nvPicPr>
            <p:cNvPr id="12" name="Picture 11" descr="Map&#10;&#10;Description automatically generated">
              <a:extLst>
                <a:ext uri="{FF2B5EF4-FFF2-40B4-BE49-F238E27FC236}">
                  <a16:creationId xmlns:a16="http://schemas.microsoft.com/office/drawing/2014/main" id="{AC1E97B4-24AC-41D3-AE99-3ABD80839C95}"/>
                </a:ext>
              </a:extLst>
            </p:cNvPr>
            <p:cNvPicPr>
              <a:picLocks noChangeAspect="1"/>
            </p:cNvPicPr>
            <p:nvPr/>
          </p:nvPicPr>
          <p:blipFill rotWithShape="1">
            <a:blip r:embed="rId3">
              <a:extLst>
                <a:ext uri="{28A0092B-C50C-407E-A947-70E740481C1C}">
                  <a14:useLocalDpi xmlns:a14="http://schemas.microsoft.com/office/drawing/2010/main" val="0"/>
                </a:ext>
              </a:extLst>
            </a:blip>
            <a:srcRect t="4308"/>
            <a:stretch/>
          </p:blipFill>
          <p:spPr>
            <a:xfrm>
              <a:off x="360000" y="2189517"/>
              <a:ext cx="4798800" cy="4306437"/>
            </a:xfrm>
            <a:prstGeom prst="rect">
              <a:avLst/>
            </a:prstGeom>
          </p:spPr>
        </p:pic>
        <p:sp>
          <p:nvSpPr>
            <p:cNvPr id="14" name="TextBox 16">
              <a:extLst>
                <a:ext uri="{FF2B5EF4-FFF2-40B4-BE49-F238E27FC236}">
                  <a16:creationId xmlns:a16="http://schemas.microsoft.com/office/drawing/2014/main" id="{2908CACD-EC23-4D50-8A7A-65FE475BDF46}"/>
                </a:ext>
              </a:extLst>
            </p:cNvPr>
            <p:cNvSpPr txBox="1"/>
            <p:nvPr/>
          </p:nvSpPr>
          <p:spPr>
            <a:xfrm>
              <a:off x="1644025" y="3255259"/>
              <a:ext cx="907474" cy="10874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400"/>
                </a:spcBef>
              </a:pPr>
              <a:r>
                <a:rPr lang="en-GB" sz="800" dirty="0"/>
                <a:t>Count</a:t>
              </a:r>
            </a:p>
            <a:p>
              <a:pPr>
                <a:spcBef>
                  <a:spcPts val="400"/>
                </a:spcBef>
              </a:pPr>
              <a:r>
                <a:rPr lang="en-GB" sz="800" dirty="0"/>
                <a:t>(13)</a:t>
              </a:r>
            </a:p>
            <a:p>
              <a:pPr>
                <a:spcBef>
                  <a:spcPts val="400"/>
                </a:spcBef>
              </a:pPr>
              <a:r>
                <a:rPr lang="en-GB" sz="800" dirty="0"/>
                <a:t>(22)</a:t>
              </a:r>
            </a:p>
            <a:p>
              <a:pPr>
                <a:spcBef>
                  <a:spcPts val="400"/>
                </a:spcBef>
              </a:pPr>
              <a:r>
                <a:rPr lang="en-GB" sz="800" dirty="0"/>
                <a:t>(7)</a:t>
              </a:r>
            </a:p>
            <a:p>
              <a:pPr>
                <a:spcBef>
                  <a:spcPts val="400"/>
                </a:spcBef>
              </a:pPr>
              <a:r>
                <a:rPr lang="en-GB" sz="800" dirty="0"/>
                <a:t>(20)</a:t>
              </a:r>
            </a:p>
            <a:p>
              <a:pPr>
                <a:spcBef>
                  <a:spcPts val="400"/>
                </a:spcBef>
              </a:pPr>
              <a:r>
                <a:rPr lang="en-GB" sz="800" dirty="0"/>
                <a:t>(29)</a:t>
              </a:r>
            </a:p>
          </p:txBody>
        </p:sp>
      </p:grpSp>
    </p:spTree>
    <p:extLst>
      <p:ext uri="{BB962C8B-B14F-4D97-AF65-F5344CB8AC3E}">
        <p14:creationId xmlns:p14="http://schemas.microsoft.com/office/powerpoint/2010/main" val="68057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D717-EAE3-8C09-6B2E-4F14B99A2EFF}"/>
              </a:ext>
            </a:extLst>
          </p:cNvPr>
          <p:cNvSpPr>
            <a:spLocks noGrp="1"/>
          </p:cNvSpPr>
          <p:nvPr>
            <p:ph type="title"/>
          </p:nvPr>
        </p:nvSpPr>
        <p:spPr/>
        <p:txBody>
          <a:bodyPr/>
          <a:lstStyle/>
          <a:p>
            <a:r>
              <a:rPr lang="en-GB" dirty="0"/>
              <a:t>Premature mortality from Alcohol related liver disease</a:t>
            </a:r>
          </a:p>
        </p:txBody>
      </p:sp>
      <p:pic>
        <p:nvPicPr>
          <p:cNvPr id="4" name="Content Placeholder 3" descr="Map&#10;&#10;Description automatically generated">
            <a:extLst>
              <a:ext uri="{FF2B5EF4-FFF2-40B4-BE49-F238E27FC236}">
                <a16:creationId xmlns:a16="http://schemas.microsoft.com/office/drawing/2014/main" id="{319923D5-ED58-75E4-61D2-3B9AA86FC69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142"/>
          <a:stretch/>
        </p:blipFill>
        <p:spPr>
          <a:xfrm>
            <a:off x="3663044" y="1439863"/>
            <a:ext cx="4840512" cy="4351337"/>
          </a:xfrm>
          <a:prstGeom prst="rect">
            <a:avLst/>
          </a:prstGeom>
        </p:spPr>
      </p:pic>
    </p:spTree>
    <p:extLst>
      <p:ext uri="{BB962C8B-B14F-4D97-AF65-F5344CB8AC3E}">
        <p14:creationId xmlns:p14="http://schemas.microsoft.com/office/powerpoint/2010/main" val="1518591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 uri="{C183D7F6-B498-43B3-948B-1728B52AA6E4}">
                <adec:decorative xmlns:adec="http://schemas.microsoft.com/office/drawing/2017/decorative" val="1"/>
              </a:ext>
            </a:extLst>
          </p:cNvPr>
          <p:cNvSpPr>
            <a:spLocks noGrp="1"/>
          </p:cNvSpPr>
          <p:nvPr>
            <p:ph type="title"/>
          </p:nvPr>
        </p:nvSpPr>
        <p:spPr/>
        <p:txBody>
          <a:bodyPr/>
          <a:lstStyle/>
          <a:p>
            <a:r>
              <a:rPr lang="en-GB" dirty="0"/>
              <a:t>Excess premature mortality in adults with SMI</a:t>
            </a:r>
          </a:p>
        </p:txBody>
      </p:sp>
    </p:spTree>
    <p:extLst>
      <p:ext uri="{BB962C8B-B14F-4D97-AF65-F5344CB8AC3E}">
        <p14:creationId xmlns:p14="http://schemas.microsoft.com/office/powerpoint/2010/main" val="126223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45CBA9-42FB-FDC4-1186-EACA93E0C1AE}"/>
              </a:ext>
            </a:extLst>
          </p:cNvPr>
          <p:cNvSpPr txBox="1"/>
          <p:nvPr/>
        </p:nvSpPr>
        <p:spPr>
          <a:xfrm>
            <a:off x="272960" y="1177589"/>
            <a:ext cx="11456126" cy="4293483"/>
          </a:xfrm>
          <a:prstGeom prst="rect">
            <a:avLst/>
          </a:prstGeom>
          <a:noFill/>
        </p:spPr>
        <p:txBody>
          <a:bodyPr wrap="square" lIns="91440" tIns="45720" rIns="91440" bIns="45720" rtlCol="0" anchor="t">
            <a:spAutoFit/>
          </a:bodyPr>
          <a:lstStyle/>
          <a:p>
            <a:pPr>
              <a:spcBef>
                <a:spcPts val="1500"/>
              </a:spcBef>
              <a:spcAft>
                <a:spcPts val="1500"/>
              </a:spcAft>
            </a:pPr>
            <a:r>
              <a:rPr lang="en-GB" sz="2200" b="1" dirty="0">
                <a:solidFill>
                  <a:srgbClr val="0B0C0C"/>
                </a:solidFill>
                <a:effectLst/>
                <a:latin typeface="Arial"/>
                <a:ea typeface="Calibri"/>
                <a:cs typeface="Arial"/>
              </a:rPr>
              <a:t>Adults with SMI are </a:t>
            </a:r>
            <a:r>
              <a:rPr lang="en-GB" sz="2200" b="1" dirty="0">
                <a:solidFill>
                  <a:srgbClr val="0B0C0C"/>
                </a:solidFill>
                <a:effectLst/>
                <a:highlight>
                  <a:srgbClr val="FFFF00"/>
                </a:highlight>
                <a:latin typeface="Arial"/>
                <a:ea typeface="Calibri"/>
                <a:cs typeface="Arial"/>
              </a:rPr>
              <a:t>4.86</a:t>
            </a:r>
            <a:r>
              <a:rPr lang="en-GB" sz="2200" b="1" dirty="0">
                <a:solidFill>
                  <a:srgbClr val="0B0C0C"/>
                </a:solidFill>
                <a:effectLst/>
                <a:latin typeface="Arial"/>
                <a:ea typeface="Calibri"/>
                <a:cs typeface="Arial"/>
              </a:rPr>
              <a:t> times </a:t>
            </a:r>
            <a:r>
              <a:rPr lang="en-GB" sz="2200" b="1" dirty="0">
                <a:solidFill>
                  <a:srgbClr val="0B0C0C"/>
                </a:solidFill>
                <a:ea typeface="Calibri"/>
                <a:cs typeface="Arial"/>
              </a:rPr>
              <a:t>more likely to die prematurely </a:t>
            </a:r>
            <a:r>
              <a:rPr lang="en-GB" sz="2200" dirty="0">
                <a:solidFill>
                  <a:srgbClr val="0B0C0C"/>
                </a:solidFill>
                <a:ea typeface="Calibri"/>
                <a:cs typeface="Arial"/>
              </a:rPr>
              <a:t>than adults who do not have SMI </a:t>
            </a:r>
            <a:r>
              <a:rPr lang="en-GB" sz="2200" dirty="0">
                <a:solidFill>
                  <a:srgbClr val="0B0C0C"/>
                </a:solidFill>
                <a:effectLst/>
                <a:latin typeface="Arial"/>
                <a:ea typeface="Calibri"/>
                <a:cs typeface="Arial"/>
              </a:rPr>
              <a:t>(statistically significant) an average of </a:t>
            </a:r>
            <a:r>
              <a:rPr lang="en-GB" sz="2200" b="1" dirty="0">
                <a:solidFill>
                  <a:srgbClr val="FF0000"/>
                </a:solidFill>
                <a:effectLst/>
                <a:latin typeface="Arial"/>
                <a:ea typeface="Calibri"/>
                <a:cs typeface="Arial"/>
              </a:rPr>
              <a:t>43,500 premature deaths per year </a:t>
            </a:r>
            <a:endParaRPr lang="en-GB" sz="2200" dirty="0">
              <a:solidFill>
                <a:srgbClr val="0B0C0C"/>
              </a:solidFill>
              <a:effectLst/>
              <a:latin typeface="Arial"/>
              <a:ea typeface="Calibri"/>
              <a:cs typeface="Arial"/>
            </a:endParaRPr>
          </a:p>
          <a:p>
            <a:pPr>
              <a:spcBef>
                <a:spcPts val="1500"/>
              </a:spcBef>
              <a:spcAft>
                <a:spcPts val="1500"/>
              </a:spcAft>
            </a:pPr>
            <a:r>
              <a:rPr lang="en-GB" sz="2200" b="1" dirty="0">
                <a:solidFill>
                  <a:srgbClr val="0B0C0C"/>
                </a:solidFill>
                <a:effectLst/>
                <a:latin typeface="Arial"/>
                <a:ea typeface="Calibri"/>
                <a:cs typeface="Arial"/>
              </a:rPr>
              <a:t>Women with SMI are </a:t>
            </a:r>
            <a:r>
              <a:rPr lang="en-GB" sz="2200" b="1" dirty="0">
                <a:solidFill>
                  <a:srgbClr val="0B0C0C"/>
                </a:solidFill>
                <a:effectLst/>
                <a:highlight>
                  <a:srgbClr val="FFFF00"/>
                </a:highlight>
                <a:latin typeface="Arial"/>
                <a:ea typeface="Calibri"/>
                <a:cs typeface="Arial"/>
              </a:rPr>
              <a:t>5.01</a:t>
            </a:r>
            <a:r>
              <a:rPr lang="en-GB" sz="2200" b="1" dirty="0">
                <a:solidFill>
                  <a:srgbClr val="0B0C0C"/>
                </a:solidFill>
                <a:effectLst/>
                <a:latin typeface="Arial"/>
                <a:ea typeface="Calibri"/>
                <a:cs typeface="Arial"/>
              </a:rPr>
              <a:t> times more likely to die prematurely </a:t>
            </a:r>
            <a:r>
              <a:rPr lang="en-GB" sz="2200" dirty="0">
                <a:solidFill>
                  <a:srgbClr val="0B0C0C"/>
                </a:solidFill>
                <a:effectLst/>
                <a:latin typeface="Arial"/>
                <a:ea typeface="Calibri"/>
                <a:cs typeface="Arial"/>
              </a:rPr>
              <a:t>than women who do not have SMI </a:t>
            </a:r>
            <a:r>
              <a:rPr lang="en-GB" sz="2200" dirty="0">
                <a:solidFill>
                  <a:srgbClr val="0B0C0C"/>
                </a:solidFill>
                <a:ea typeface="Calibri"/>
                <a:cs typeface="Arial"/>
              </a:rPr>
              <a:t>(statistically significant) </a:t>
            </a:r>
            <a:r>
              <a:rPr lang="en-GB" sz="2200" dirty="0">
                <a:solidFill>
                  <a:srgbClr val="0B0C0C"/>
                </a:solidFill>
                <a:effectLst/>
                <a:latin typeface="Arial"/>
                <a:ea typeface="Calibri"/>
                <a:cs typeface="Arial"/>
              </a:rPr>
              <a:t>an average of </a:t>
            </a:r>
            <a:r>
              <a:rPr lang="en-GB" sz="2200" b="1" dirty="0">
                <a:solidFill>
                  <a:srgbClr val="FF0000"/>
                </a:solidFill>
                <a:ea typeface="Calibri"/>
                <a:cs typeface="Arial"/>
              </a:rPr>
              <a:t>17,905 female </a:t>
            </a:r>
            <a:r>
              <a:rPr lang="en-GB" sz="2200" b="1" dirty="0">
                <a:solidFill>
                  <a:srgbClr val="FF0000"/>
                </a:solidFill>
                <a:effectLst/>
                <a:latin typeface="Arial"/>
                <a:ea typeface="Calibri"/>
                <a:cs typeface="Arial"/>
              </a:rPr>
              <a:t>premature deaths per year</a:t>
            </a:r>
            <a:endParaRPr lang="en-GB" sz="2200" dirty="0">
              <a:solidFill>
                <a:srgbClr val="0B0C0C"/>
              </a:solidFill>
              <a:effectLst/>
              <a:latin typeface="Arial"/>
              <a:ea typeface="Calibri"/>
              <a:cs typeface="Arial"/>
            </a:endParaRPr>
          </a:p>
          <a:p>
            <a:pPr>
              <a:spcBef>
                <a:spcPts val="1500"/>
              </a:spcBef>
              <a:spcAft>
                <a:spcPts val="1500"/>
              </a:spcAft>
            </a:pPr>
            <a:r>
              <a:rPr lang="en-GB" sz="2200" b="1" dirty="0">
                <a:solidFill>
                  <a:srgbClr val="0B0C0C"/>
                </a:solidFill>
                <a:effectLst/>
                <a:latin typeface="Arial"/>
                <a:ea typeface="Calibri"/>
                <a:cs typeface="Arial"/>
              </a:rPr>
              <a:t>Men with SMI are </a:t>
            </a:r>
            <a:r>
              <a:rPr lang="en-GB" sz="2200" b="1" dirty="0">
                <a:solidFill>
                  <a:srgbClr val="0B0C0C"/>
                </a:solidFill>
                <a:effectLst/>
                <a:highlight>
                  <a:srgbClr val="FFFF00"/>
                </a:highlight>
                <a:latin typeface="Arial"/>
                <a:ea typeface="Calibri"/>
                <a:cs typeface="Arial"/>
              </a:rPr>
              <a:t>4.84</a:t>
            </a:r>
            <a:r>
              <a:rPr lang="en-GB" sz="2200" b="1" dirty="0">
                <a:solidFill>
                  <a:srgbClr val="0B0C0C"/>
                </a:solidFill>
                <a:effectLst/>
                <a:latin typeface="Arial"/>
                <a:ea typeface="Calibri"/>
                <a:cs typeface="Arial"/>
              </a:rPr>
              <a:t> times more likely to die prematurely than men</a:t>
            </a:r>
            <a:r>
              <a:rPr lang="en-GB" sz="2200" dirty="0">
                <a:solidFill>
                  <a:srgbClr val="0B0C0C"/>
                </a:solidFill>
                <a:effectLst/>
                <a:latin typeface="Arial"/>
                <a:ea typeface="Calibri"/>
                <a:cs typeface="Arial"/>
              </a:rPr>
              <a:t> who do not have SMI </a:t>
            </a:r>
            <a:r>
              <a:rPr lang="en-GB" sz="2200" dirty="0">
                <a:solidFill>
                  <a:srgbClr val="0B0C0C"/>
                </a:solidFill>
                <a:ea typeface="Calibri"/>
                <a:cs typeface="Arial"/>
              </a:rPr>
              <a:t>(statistically significant) </a:t>
            </a:r>
            <a:r>
              <a:rPr lang="en-GB" sz="2200" dirty="0">
                <a:solidFill>
                  <a:srgbClr val="0B0C0C"/>
                </a:solidFill>
                <a:effectLst/>
                <a:latin typeface="Arial"/>
                <a:ea typeface="Calibri"/>
                <a:cs typeface="Arial"/>
              </a:rPr>
              <a:t>an average of</a:t>
            </a:r>
            <a:r>
              <a:rPr lang="en-GB" sz="2200" b="1" dirty="0">
                <a:solidFill>
                  <a:srgbClr val="FF0000"/>
                </a:solidFill>
                <a:ea typeface="Calibri"/>
                <a:cs typeface="Arial"/>
              </a:rPr>
              <a:t> 25,560 male premature deaths per year </a:t>
            </a:r>
            <a:endParaRPr lang="en-GB" sz="2200" dirty="0">
              <a:solidFill>
                <a:srgbClr val="0B0C0C"/>
              </a:solidFill>
              <a:effectLst/>
              <a:latin typeface="Arial"/>
              <a:ea typeface="Calibri"/>
              <a:cs typeface="Arial"/>
            </a:endParaRPr>
          </a:p>
          <a:p>
            <a:pPr>
              <a:spcBef>
                <a:spcPts val="1500"/>
              </a:spcBef>
              <a:spcAft>
                <a:spcPts val="1500"/>
              </a:spcAft>
            </a:pPr>
            <a:r>
              <a:rPr lang="en-GB" sz="2200" dirty="0">
                <a:solidFill>
                  <a:srgbClr val="0B0C0C"/>
                </a:solidFill>
                <a:effectLst/>
                <a:latin typeface="Arial"/>
                <a:ea typeface="Calibri"/>
                <a:cs typeface="Arial"/>
              </a:rPr>
              <a:t>Adults with SMI are statistically significantly more likely to die prematurely than adults who do not have SMI in </a:t>
            </a:r>
            <a:r>
              <a:rPr lang="en-GB" sz="2200" b="1" dirty="0">
                <a:solidFill>
                  <a:srgbClr val="0B0C0C"/>
                </a:solidFill>
                <a:effectLst/>
                <a:highlight>
                  <a:srgbClr val="FFFF00"/>
                </a:highlight>
                <a:latin typeface="Arial"/>
                <a:ea typeface="Calibri"/>
                <a:cs typeface="Arial"/>
              </a:rPr>
              <a:t>every Upper Tier Local Authority in England 4x variation</a:t>
            </a:r>
          </a:p>
        </p:txBody>
      </p:sp>
      <p:sp>
        <p:nvSpPr>
          <p:cNvPr id="2" name="Title 1">
            <a:extLst>
              <a:ext uri="{FF2B5EF4-FFF2-40B4-BE49-F238E27FC236}">
                <a16:creationId xmlns:a16="http://schemas.microsoft.com/office/drawing/2014/main" id="{AA816321-8CE0-A0C4-288E-01F5C0FA7015}"/>
              </a:ext>
            </a:extLst>
          </p:cNvPr>
          <p:cNvSpPr>
            <a:spLocks noGrp="1"/>
          </p:cNvSpPr>
          <p:nvPr>
            <p:ph type="title"/>
          </p:nvPr>
        </p:nvSpPr>
        <p:spPr>
          <a:xfrm>
            <a:off x="292886" y="285460"/>
            <a:ext cx="11446163" cy="569912"/>
          </a:xfrm>
        </p:spPr>
        <p:txBody>
          <a:bodyPr>
            <a:normAutofit fontScale="90000"/>
          </a:bodyPr>
          <a:lstStyle/>
          <a:p>
            <a:r>
              <a:rPr lang="en-GB" b="1" dirty="0">
                <a:solidFill>
                  <a:srgbClr val="0B0C0C"/>
                </a:solidFill>
                <a:effectLst/>
                <a:latin typeface="Arial" panose="020B0604020202020204" pitchFamily="34" charset="0"/>
                <a:ea typeface="Calibri" panose="020F0502020204030204" pitchFamily="34" charset="0"/>
              </a:rPr>
              <a:t>Excess premature </a:t>
            </a:r>
            <a:r>
              <a:rPr lang="en-GB" sz="3600" b="1" dirty="0">
                <a:solidFill>
                  <a:srgbClr val="0B0C0C"/>
                </a:solidFill>
                <a:effectLst/>
                <a:latin typeface="Arial" panose="020B0604020202020204" pitchFamily="34" charset="0"/>
                <a:ea typeface="Calibri" panose="020F0502020204030204" pitchFamily="34" charset="0"/>
              </a:rPr>
              <a:t>mortality</a:t>
            </a:r>
            <a:r>
              <a:rPr lang="en-GB" b="1" dirty="0">
                <a:solidFill>
                  <a:srgbClr val="0B0C0C"/>
                </a:solidFill>
                <a:effectLst/>
                <a:latin typeface="Arial" panose="020B0604020202020204" pitchFamily="34" charset="0"/>
                <a:ea typeface="Calibri" panose="020F0502020204030204" pitchFamily="34" charset="0"/>
              </a:rPr>
              <a:t> in people with SMI (</a:t>
            </a:r>
            <a:r>
              <a:rPr lang="en-GB" b="1" dirty="0">
                <a:solidFill>
                  <a:srgbClr val="FF0000"/>
                </a:solidFill>
                <a:effectLst/>
                <a:latin typeface="Arial" panose="020B0604020202020204" pitchFamily="34" charset="0"/>
                <a:ea typeface="Calibri" panose="020F0502020204030204" pitchFamily="34" charset="0"/>
              </a:rPr>
              <a:t>2020 – 2022</a:t>
            </a:r>
            <a:r>
              <a:rPr lang="en-GB" b="1" dirty="0">
                <a:solidFill>
                  <a:srgbClr val="0B0C0C"/>
                </a:solidFill>
                <a:effectLst/>
                <a:latin typeface="Arial" panose="020B0604020202020204" pitchFamily="34" charset="0"/>
                <a:ea typeface="Calibri" panose="020F0502020204030204" pitchFamily="34" charset="0"/>
              </a:rPr>
              <a:t>)</a:t>
            </a:r>
            <a:endParaRPr lang="en-GB"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13779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D02055A-8962-9AFE-85C9-9F7F283B458D}"/>
              </a:ext>
            </a:extLst>
          </p:cNvPr>
          <p:cNvSpPr>
            <a:spLocks noGrp="1"/>
          </p:cNvSpPr>
          <p:nvPr>
            <p:ph type="title"/>
          </p:nvPr>
        </p:nvSpPr>
        <p:spPr>
          <a:xfrm>
            <a:off x="35472" y="90036"/>
            <a:ext cx="12121055" cy="428276"/>
          </a:xfrm>
        </p:spPr>
        <p:txBody>
          <a:bodyPr>
            <a:noAutofit/>
          </a:bodyPr>
          <a:lstStyle/>
          <a:p>
            <a:r>
              <a:rPr lang="en-US" sz="2900" dirty="0"/>
              <a:t>Change in </a:t>
            </a:r>
            <a:r>
              <a:rPr lang="en-US" sz="2900" dirty="0">
                <a:solidFill>
                  <a:srgbClr val="FF0000"/>
                </a:solidFill>
                <a:highlight>
                  <a:srgbClr val="FFFBEB"/>
                </a:highlight>
              </a:rPr>
              <a:t>excess</a:t>
            </a:r>
            <a:r>
              <a:rPr lang="en-US" sz="2900" dirty="0">
                <a:highlight>
                  <a:srgbClr val="FFFBEB"/>
                </a:highlight>
              </a:rPr>
              <a:t> premature mortality </a:t>
            </a:r>
            <a:r>
              <a:rPr lang="en-US" sz="2900" dirty="0"/>
              <a:t>in adults with SMI by sex, England</a:t>
            </a:r>
          </a:p>
        </p:txBody>
      </p:sp>
      <p:pic>
        <p:nvPicPr>
          <p:cNvPr id="4" name="Graphic 3">
            <a:extLst>
              <a:ext uri="{FF2B5EF4-FFF2-40B4-BE49-F238E27FC236}">
                <a16:creationId xmlns:a16="http://schemas.microsoft.com/office/drawing/2014/main" id="{71FAA721-5092-AC02-0939-5A07B8A044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7628" y="873992"/>
            <a:ext cx="8190186" cy="5350177"/>
          </a:xfrm>
          <a:prstGeom prst="rect">
            <a:avLst/>
          </a:prstGeom>
        </p:spPr>
      </p:pic>
      <p:sp>
        <p:nvSpPr>
          <p:cNvPr id="2" name="Arrow: Right 1">
            <a:extLst>
              <a:ext uri="{FF2B5EF4-FFF2-40B4-BE49-F238E27FC236}">
                <a16:creationId xmlns:a16="http://schemas.microsoft.com/office/drawing/2014/main" id="{272DB7CD-4960-792C-8FCF-F484FF95A0EB}"/>
              </a:ext>
            </a:extLst>
          </p:cNvPr>
          <p:cNvSpPr/>
          <p:nvPr/>
        </p:nvSpPr>
        <p:spPr>
          <a:xfrm rot="19231044">
            <a:off x="7752300" y="1498470"/>
            <a:ext cx="115458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740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ECA8-4BF5-5B2D-ACAE-280B888CAA32}"/>
              </a:ext>
            </a:extLst>
          </p:cNvPr>
          <p:cNvSpPr>
            <a:spLocks noGrp="1"/>
          </p:cNvSpPr>
          <p:nvPr>
            <p:ph type="title"/>
          </p:nvPr>
        </p:nvSpPr>
        <p:spPr/>
        <p:txBody>
          <a:bodyPr>
            <a:normAutofit fontScale="90000"/>
          </a:bodyPr>
          <a:lstStyle/>
          <a:p>
            <a:r>
              <a:rPr lang="en-GB" sz="3200" b="1" dirty="0">
                <a:solidFill>
                  <a:srgbClr val="FF0000"/>
                </a:solidFill>
              </a:rPr>
              <a:t>Stigma or blinkers?</a:t>
            </a:r>
            <a:br>
              <a:rPr lang="en-GB" sz="3200" b="1" dirty="0">
                <a:solidFill>
                  <a:srgbClr val="FF0000"/>
                </a:solidFill>
              </a:rPr>
            </a:br>
            <a:endParaRPr lang="en-GB" dirty="0"/>
          </a:p>
        </p:txBody>
      </p:sp>
      <p:sp>
        <p:nvSpPr>
          <p:cNvPr id="3" name="Content Placeholder 2">
            <a:extLst>
              <a:ext uri="{FF2B5EF4-FFF2-40B4-BE49-F238E27FC236}">
                <a16:creationId xmlns:a16="http://schemas.microsoft.com/office/drawing/2014/main" id="{17E10BC8-98F6-4254-3D0B-985C9D707056}"/>
              </a:ext>
            </a:extLst>
          </p:cNvPr>
          <p:cNvSpPr>
            <a:spLocks noGrp="1"/>
          </p:cNvSpPr>
          <p:nvPr>
            <p:ph idx="1"/>
          </p:nvPr>
        </p:nvSpPr>
        <p:spPr>
          <a:xfrm>
            <a:off x="4069080" y="1440000"/>
            <a:ext cx="7737082" cy="4351338"/>
          </a:xfrm>
        </p:spPr>
        <p:txBody>
          <a:bodyPr>
            <a:normAutofit lnSpcReduction="10000"/>
          </a:bodyPr>
          <a:lstStyle/>
          <a:p>
            <a:endParaRPr lang="en-GB" b="0" dirty="0"/>
          </a:p>
          <a:p>
            <a:r>
              <a:rPr lang="en-GB" b="0" dirty="0"/>
              <a:t>The 2022 Lancet Commission into ending stigma and discrimination in mental health described the impacts of stigma and discrimination and urged that </a:t>
            </a:r>
          </a:p>
          <a:p>
            <a:r>
              <a:rPr lang="en-GB" dirty="0"/>
              <a:t>“It is time to end all forms of stigma and discrimination against people with mental health conditions, for whom there is double jeopardy: the impact of the primary condition and the severe consequences of stigma”. </a:t>
            </a:r>
            <a:r>
              <a:rPr lang="en-GB" sz="1800" dirty="0"/>
              <a:t>Thornicroft G, </a:t>
            </a:r>
            <a:r>
              <a:rPr lang="en-GB" sz="1800" dirty="0" err="1"/>
              <a:t>Sunkel</a:t>
            </a:r>
            <a:r>
              <a:rPr lang="en-GB" sz="1800" dirty="0"/>
              <a:t> C, </a:t>
            </a:r>
            <a:r>
              <a:rPr lang="en-GB" sz="1800" dirty="0" err="1"/>
              <a:t>Alikhon</a:t>
            </a:r>
            <a:r>
              <a:rPr lang="en-GB" sz="1800" dirty="0"/>
              <a:t> </a:t>
            </a:r>
            <a:r>
              <a:rPr lang="en-GB" sz="1800" dirty="0" err="1"/>
              <a:t>Aliev</a:t>
            </a:r>
            <a:r>
              <a:rPr lang="en-GB" sz="1800" dirty="0"/>
              <a:t> A, et al. </a:t>
            </a:r>
          </a:p>
          <a:p>
            <a:endParaRPr lang="en-GB" sz="1800" dirty="0"/>
          </a:p>
          <a:p>
            <a:r>
              <a:rPr lang="en-GB" b="0" dirty="0"/>
              <a:t>The 2013 NCEPOD Measuring the Units (ARLD) report proposed stigma and attitudes could explain some of the variation seen in admission to intensive care units.</a:t>
            </a:r>
          </a:p>
          <a:p>
            <a:endParaRPr lang="en-GB" dirty="0"/>
          </a:p>
        </p:txBody>
      </p:sp>
      <p:pic>
        <p:nvPicPr>
          <p:cNvPr id="4" name="Picture 3">
            <a:extLst>
              <a:ext uri="{FF2B5EF4-FFF2-40B4-BE49-F238E27FC236}">
                <a16:creationId xmlns:a16="http://schemas.microsoft.com/office/drawing/2014/main" id="{263D2EF1-2857-12C8-1648-BCF6E11C6AA1}"/>
              </a:ext>
            </a:extLst>
          </p:cNvPr>
          <p:cNvPicPr>
            <a:picLocks noChangeAspect="1"/>
          </p:cNvPicPr>
          <p:nvPr/>
        </p:nvPicPr>
        <p:blipFill rotWithShape="1">
          <a:blip r:embed="rId2"/>
          <a:srcRect l="28618" t="12477" r="30785" b="16697"/>
          <a:stretch/>
        </p:blipFill>
        <p:spPr>
          <a:xfrm>
            <a:off x="360000" y="1794905"/>
            <a:ext cx="3339639" cy="3641528"/>
          </a:xfrm>
          <a:prstGeom prst="rect">
            <a:avLst/>
          </a:prstGeom>
        </p:spPr>
      </p:pic>
    </p:spTree>
    <p:extLst>
      <p:ext uri="{BB962C8B-B14F-4D97-AF65-F5344CB8AC3E}">
        <p14:creationId xmlns:p14="http://schemas.microsoft.com/office/powerpoint/2010/main" val="330456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8AD0ED-ED66-1C1E-AEE2-12FAF1CC43FD}"/>
              </a:ext>
            </a:extLst>
          </p:cNvPr>
          <p:cNvPicPr>
            <a:picLocks noChangeAspect="1"/>
          </p:cNvPicPr>
          <p:nvPr/>
        </p:nvPicPr>
        <p:blipFill>
          <a:blip r:embed="rId2"/>
          <a:stretch>
            <a:fillRect/>
          </a:stretch>
        </p:blipFill>
        <p:spPr>
          <a:xfrm>
            <a:off x="2307771" y="1156921"/>
            <a:ext cx="7676606" cy="5016994"/>
          </a:xfrm>
          <a:prstGeom prst="rect">
            <a:avLst/>
          </a:prstGeom>
        </p:spPr>
      </p:pic>
      <p:sp>
        <p:nvSpPr>
          <p:cNvPr id="13" name="Title 1">
            <a:extLst>
              <a:ext uri="{FF2B5EF4-FFF2-40B4-BE49-F238E27FC236}">
                <a16:creationId xmlns:a16="http://schemas.microsoft.com/office/drawing/2014/main" id="{AD02055A-8962-9AFE-85C9-9F7F283B458D}"/>
              </a:ext>
            </a:extLst>
          </p:cNvPr>
          <p:cNvSpPr>
            <a:spLocks noGrp="1"/>
          </p:cNvSpPr>
          <p:nvPr>
            <p:ph type="title"/>
          </p:nvPr>
        </p:nvSpPr>
        <p:spPr>
          <a:xfrm>
            <a:off x="70945" y="168413"/>
            <a:ext cx="12121055" cy="428276"/>
          </a:xfrm>
        </p:spPr>
        <p:txBody>
          <a:bodyPr>
            <a:noAutofit/>
          </a:bodyPr>
          <a:lstStyle/>
          <a:p>
            <a:r>
              <a:rPr lang="en-US" sz="2900" dirty="0"/>
              <a:t>Change in </a:t>
            </a:r>
            <a:r>
              <a:rPr lang="en-US" sz="2900" dirty="0">
                <a:solidFill>
                  <a:srgbClr val="FF0000"/>
                </a:solidFill>
              </a:rPr>
              <a:t>excess</a:t>
            </a:r>
            <a:r>
              <a:rPr lang="en-US" sz="2900" dirty="0"/>
              <a:t> premature mortality in adults with SMI by cause of death, England</a:t>
            </a:r>
          </a:p>
        </p:txBody>
      </p:sp>
    </p:spTree>
    <p:extLst>
      <p:ext uri="{BB962C8B-B14F-4D97-AF65-F5344CB8AC3E}">
        <p14:creationId xmlns:p14="http://schemas.microsoft.com/office/powerpoint/2010/main" val="1864677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D532-265F-4726-AE25-35B168033BE4}"/>
              </a:ext>
            </a:extLst>
          </p:cNvPr>
          <p:cNvSpPr>
            <a:spLocks noGrp="1"/>
          </p:cNvSpPr>
          <p:nvPr>
            <p:ph type="title"/>
          </p:nvPr>
        </p:nvSpPr>
        <p:spPr>
          <a:xfrm>
            <a:off x="360000" y="360000"/>
            <a:ext cx="11622994" cy="844839"/>
          </a:xfrm>
        </p:spPr>
        <p:txBody>
          <a:bodyPr>
            <a:noAutofit/>
          </a:bodyPr>
          <a:lstStyle/>
          <a:p>
            <a:r>
              <a:rPr lang="en-GB" sz="2600" dirty="0"/>
              <a:t>Excess premature mortality due to </a:t>
            </a:r>
            <a:r>
              <a:rPr lang="en-GB" sz="2600" dirty="0">
                <a:highlight>
                  <a:srgbClr val="FFFF00"/>
                </a:highlight>
              </a:rPr>
              <a:t>liver disease</a:t>
            </a:r>
            <a:r>
              <a:rPr lang="en-GB" sz="2600" dirty="0"/>
              <a:t> in adults with SMI, 2018 to 2020</a:t>
            </a:r>
          </a:p>
        </p:txBody>
      </p:sp>
      <p:sp>
        <p:nvSpPr>
          <p:cNvPr id="4" name="TextBox 3">
            <a:extLst>
              <a:ext uri="{FF2B5EF4-FFF2-40B4-BE49-F238E27FC236}">
                <a16:creationId xmlns:a16="http://schemas.microsoft.com/office/drawing/2014/main" id="{A824727E-B1A5-41C5-BAB5-C32DD31761A3}"/>
              </a:ext>
            </a:extLst>
          </p:cNvPr>
          <p:cNvSpPr txBox="1"/>
          <p:nvPr/>
        </p:nvSpPr>
        <p:spPr>
          <a:xfrm>
            <a:off x="5732845" y="1873263"/>
            <a:ext cx="5666331" cy="1200329"/>
          </a:xfrm>
          <a:prstGeom prst="rect">
            <a:avLst/>
          </a:prstGeom>
          <a:noFill/>
        </p:spPr>
        <p:txBody>
          <a:bodyPr wrap="square" rtlCol="0">
            <a:spAutoFit/>
          </a:bodyPr>
          <a:lstStyle/>
          <a:p>
            <a:pPr algn="l" rtl="0" fontAlgn="base"/>
            <a:r>
              <a:rPr lang="en-GB" sz="2400" dirty="0">
                <a:highlight>
                  <a:srgbClr val="FFFF00"/>
                </a:highlight>
                <a:latin typeface="Arial" panose="020B0604020202020204" pitchFamily="34" charset="0"/>
              </a:rPr>
              <a:t>Across </a:t>
            </a:r>
            <a:r>
              <a:rPr lang="en-GB" sz="2400" b="1" dirty="0">
                <a:solidFill>
                  <a:srgbClr val="00A188"/>
                </a:solidFill>
                <a:highlight>
                  <a:srgbClr val="FFFF00"/>
                </a:highlight>
                <a:latin typeface="Arial" panose="020B0604020202020204" pitchFamily="34" charset="0"/>
              </a:rPr>
              <a:t>local areas </a:t>
            </a:r>
            <a:r>
              <a:rPr lang="en-GB" sz="2400" dirty="0">
                <a:highlight>
                  <a:srgbClr val="FFFF00"/>
                </a:highlight>
                <a:latin typeface="Arial" panose="020B0604020202020204" pitchFamily="34" charset="0"/>
              </a:rPr>
              <a:t>in England, </a:t>
            </a:r>
            <a:r>
              <a:rPr lang="en-GB" sz="2400" i="1" dirty="0">
                <a:solidFill>
                  <a:srgbClr val="FF0000"/>
                </a:solidFill>
                <a:highlight>
                  <a:srgbClr val="FFFF00"/>
                </a:highlight>
                <a:latin typeface="Arial" panose="020B0604020202020204" pitchFamily="34" charset="0"/>
              </a:rPr>
              <a:t>excess </a:t>
            </a:r>
            <a:r>
              <a:rPr lang="en-GB" sz="2400" dirty="0">
                <a:highlight>
                  <a:srgbClr val="FFFF00"/>
                </a:highlight>
                <a:latin typeface="Arial" panose="020B0604020202020204" pitchFamily="34" charset="0"/>
              </a:rPr>
              <a:t>premature due to liver disease in adults with SMI ranged from </a:t>
            </a:r>
            <a:r>
              <a:rPr lang="en-GB" sz="2400" b="1" dirty="0">
                <a:solidFill>
                  <a:srgbClr val="00A188"/>
                </a:solidFill>
                <a:highlight>
                  <a:srgbClr val="FFFF00"/>
                </a:highlight>
                <a:latin typeface="Arial" panose="020B0604020202020204" pitchFamily="34" charset="0"/>
              </a:rPr>
              <a:t>2</a:t>
            </a:r>
            <a:r>
              <a:rPr lang="en-GB" sz="2400" dirty="0">
                <a:highlight>
                  <a:srgbClr val="FFFF00"/>
                </a:highlight>
                <a:latin typeface="Arial" panose="020B0604020202020204" pitchFamily="34" charset="0"/>
              </a:rPr>
              <a:t> to </a:t>
            </a:r>
            <a:r>
              <a:rPr lang="en-GB" sz="2400" b="1" dirty="0">
                <a:solidFill>
                  <a:srgbClr val="00A188"/>
                </a:solidFill>
                <a:highlight>
                  <a:srgbClr val="FFFF00"/>
                </a:highlight>
                <a:latin typeface="Arial" panose="020B0604020202020204" pitchFamily="34" charset="0"/>
              </a:rPr>
              <a:t>14</a:t>
            </a:r>
            <a:endParaRPr lang="en-GB" sz="2400" dirty="0">
              <a:highlight>
                <a:srgbClr val="FFFF00"/>
              </a:highlight>
              <a:latin typeface="Arial" panose="020B0604020202020204" pitchFamily="34" charset="0"/>
            </a:endParaRPr>
          </a:p>
        </p:txBody>
      </p:sp>
      <p:pic>
        <p:nvPicPr>
          <p:cNvPr id="3" name="Picture 2">
            <a:extLst>
              <a:ext uri="{FF2B5EF4-FFF2-40B4-BE49-F238E27FC236}">
                <a16:creationId xmlns:a16="http://schemas.microsoft.com/office/drawing/2014/main" id="{5C575AF7-F99D-4102-A79E-AD7F6CF6272D}"/>
              </a:ext>
            </a:extLst>
          </p:cNvPr>
          <p:cNvPicPr>
            <a:picLocks noChangeAspect="1"/>
          </p:cNvPicPr>
          <p:nvPr/>
        </p:nvPicPr>
        <p:blipFill>
          <a:blip r:embed="rId3"/>
          <a:stretch>
            <a:fillRect/>
          </a:stretch>
        </p:blipFill>
        <p:spPr>
          <a:xfrm>
            <a:off x="516754" y="1149402"/>
            <a:ext cx="4632273" cy="4632273"/>
          </a:xfrm>
          <a:prstGeom prst="rect">
            <a:avLst/>
          </a:prstGeom>
        </p:spPr>
      </p:pic>
    </p:spTree>
    <p:extLst>
      <p:ext uri="{BB962C8B-B14F-4D97-AF65-F5344CB8AC3E}">
        <p14:creationId xmlns:p14="http://schemas.microsoft.com/office/powerpoint/2010/main" val="1640810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1DC0-7CFA-9D03-80D1-D958D8084DC1}"/>
              </a:ext>
            </a:extLst>
          </p:cNvPr>
          <p:cNvSpPr>
            <a:spLocks noGrp="1"/>
          </p:cNvSpPr>
          <p:nvPr>
            <p:ph type="title"/>
          </p:nvPr>
        </p:nvSpPr>
        <p:spPr/>
        <p:txBody>
          <a:bodyPr>
            <a:normAutofit fontScale="90000"/>
          </a:bodyPr>
          <a:lstStyle/>
          <a:p>
            <a:r>
              <a:rPr lang="en-GB" sz="2800" dirty="0"/>
              <a:t>The impact of the first year 2020 of the COVID-19 Pandemic </a:t>
            </a:r>
            <a:br>
              <a:rPr lang="en-GB" sz="2800" dirty="0"/>
            </a:br>
            <a:r>
              <a:rPr lang="en-GB" sz="2800" dirty="0"/>
              <a:t>on people with SMI aged 18-74 </a:t>
            </a:r>
          </a:p>
        </p:txBody>
      </p:sp>
      <p:sp>
        <p:nvSpPr>
          <p:cNvPr id="3" name="Content Placeholder 2">
            <a:extLst>
              <a:ext uri="{FF2B5EF4-FFF2-40B4-BE49-F238E27FC236}">
                <a16:creationId xmlns:a16="http://schemas.microsoft.com/office/drawing/2014/main" id="{BB1EAF64-79A4-F79E-AAA8-B13A8A1B2F91}"/>
              </a:ext>
            </a:extLst>
          </p:cNvPr>
          <p:cNvSpPr>
            <a:spLocks noGrp="1"/>
          </p:cNvSpPr>
          <p:nvPr>
            <p:ph idx="1"/>
          </p:nvPr>
        </p:nvSpPr>
        <p:spPr>
          <a:xfrm>
            <a:off x="359999" y="1204839"/>
            <a:ext cx="11446163" cy="4943411"/>
          </a:xfrm>
        </p:spPr>
        <p:txBody>
          <a:bodyPr>
            <a:normAutofit fontScale="25000" lnSpcReduction="20000"/>
          </a:bodyPr>
          <a:lstStyle/>
          <a:p>
            <a:r>
              <a:rPr lang="en-GB" sz="6400" dirty="0">
                <a:solidFill>
                  <a:srgbClr val="FF0000"/>
                </a:solidFill>
                <a:effectLst/>
                <a:highlight>
                  <a:srgbClr val="FFFBEB"/>
                </a:highlight>
                <a:ea typeface="Calibri" panose="020F0502020204030204" pitchFamily="34" charset="0"/>
              </a:rPr>
              <a:t>22.2% increase </a:t>
            </a:r>
            <a:r>
              <a:rPr lang="en-GB" sz="6400" dirty="0">
                <a:solidFill>
                  <a:srgbClr val="0B0C0C"/>
                </a:solidFill>
                <a:effectLst/>
                <a:highlight>
                  <a:srgbClr val="FFFBEB"/>
                </a:highlight>
                <a:ea typeface="Calibri" panose="020F0502020204030204" pitchFamily="34" charset="0"/>
              </a:rPr>
              <a:t>on previous annual number of deaths ~43,000</a:t>
            </a:r>
          </a:p>
          <a:p>
            <a:endParaRPr lang="en-GB" sz="6400" dirty="0">
              <a:solidFill>
                <a:srgbClr val="0B0C0C"/>
              </a:solidFill>
              <a:effectLst/>
              <a:ea typeface="Calibri" panose="020F0502020204030204" pitchFamily="34" charset="0"/>
            </a:endParaRPr>
          </a:p>
          <a:p>
            <a:r>
              <a:rPr lang="en-GB" sz="6400" dirty="0">
                <a:solidFill>
                  <a:srgbClr val="0B0C0C"/>
                </a:solidFill>
                <a:effectLst/>
                <a:highlight>
                  <a:srgbClr val="FFFBEB"/>
                </a:highlight>
                <a:ea typeface="Calibri" panose="020F0502020204030204" pitchFamily="34" charset="0"/>
              </a:rPr>
              <a:t>7,785 people with SMI aged 18-74 </a:t>
            </a:r>
            <a:r>
              <a:rPr lang="en-GB" sz="6400" dirty="0">
                <a:solidFill>
                  <a:srgbClr val="FF0000"/>
                </a:solidFill>
                <a:effectLst/>
                <a:highlight>
                  <a:srgbClr val="FFFBEB"/>
                </a:highlight>
                <a:ea typeface="Calibri" panose="020F0502020204030204" pitchFamily="34" charset="0"/>
              </a:rPr>
              <a:t>died from COVID-19</a:t>
            </a:r>
            <a:r>
              <a:rPr lang="en-GB" sz="6400" dirty="0">
                <a:solidFill>
                  <a:srgbClr val="0B0C0C"/>
                </a:solidFill>
                <a:effectLst/>
                <a:highlight>
                  <a:srgbClr val="FFFBEB"/>
                </a:highlight>
                <a:ea typeface="Calibri" panose="020F0502020204030204" pitchFamily="34" charset="0"/>
              </a:rPr>
              <a:t>. </a:t>
            </a:r>
          </a:p>
          <a:p>
            <a:endParaRPr lang="en-GB" sz="6400" dirty="0">
              <a:solidFill>
                <a:srgbClr val="0B0C0C"/>
              </a:solidFill>
              <a:effectLst/>
              <a:ea typeface="Calibri" panose="020F0502020204030204" pitchFamily="34" charset="0"/>
            </a:endParaRPr>
          </a:p>
          <a:p>
            <a:r>
              <a:rPr lang="en-GB" sz="6400" dirty="0">
                <a:effectLst/>
                <a:highlight>
                  <a:srgbClr val="FFFBEB"/>
                </a:highlight>
                <a:ea typeface="Calibri" panose="020F0502020204030204" pitchFamily="34" charset="0"/>
              </a:rPr>
              <a:t>7,460</a:t>
            </a:r>
            <a:r>
              <a:rPr lang="en-GB" sz="6400" dirty="0">
                <a:solidFill>
                  <a:srgbClr val="0563C1"/>
                </a:solidFill>
                <a:ea typeface="Calibri" panose="020F0502020204030204" pitchFamily="34" charset="0"/>
              </a:rPr>
              <a:t> </a:t>
            </a:r>
            <a:r>
              <a:rPr lang="en-GB" sz="6400" dirty="0">
                <a:solidFill>
                  <a:srgbClr val="0B0C0C"/>
                </a:solidFill>
                <a:effectLst/>
                <a:ea typeface="Calibri" panose="020F0502020204030204" pitchFamily="34" charset="0"/>
              </a:rPr>
              <a:t>people with SMI aged 18-74 died from </a:t>
            </a:r>
            <a:r>
              <a:rPr lang="en-GB" sz="6400" dirty="0">
                <a:solidFill>
                  <a:srgbClr val="FF0000"/>
                </a:solidFill>
                <a:effectLst/>
                <a:ea typeface="Calibri" panose="020F0502020204030204" pitchFamily="34" charset="0"/>
              </a:rPr>
              <a:t>cancer an increase of 7%.</a:t>
            </a:r>
          </a:p>
          <a:p>
            <a:r>
              <a:rPr lang="en-GB" sz="6400" dirty="0">
                <a:effectLst/>
                <a:ea typeface="Calibri" panose="020F0502020204030204" pitchFamily="34" charset="0"/>
              </a:rPr>
              <a:t>6,925 </a:t>
            </a:r>
            <a:r>
              <a:rPr lang="en-GB" sz="6400" dirty="0">
                <a:solidFill>
                  <a:srgbClr val="0B0C0C"/>
                </a:solidFill>
                <a:effectLst/>
                <a:ea typeface="Calibri" panose="020F0502020204030204" pitchFamily="34" charset="0"/>
              </a:rPr>
              <a:t>people with SMI aged 18-74 died from </a:t>
            </a:r>
            <a:r>
              <a:rPr lang="en-GB" sz="6400" dirty="0">
                <a:solidFill>
                  <a:srgbClr val="FF0000"/>
                </a:solidFill>
                <a:effectLst/>
                <a:ea typeface="Calibri" panose="020F0502020204030204" pitchFamily="34" charset="0"/>
              </a:rPr>
              <a:t>cardiovascular disease an increase of 12%</a:t>
            </a:r>
          </a:p>
          <a:p>
            <a:r>
              <a:rPr lang="en-GB" sz="6400" dirty="0">
                <a:solidFill>
                  <a:srgbClr val="0B0C0C"/>
                </a:solidFill>
                <a:effectLst/>
                <a:ea typeface="Calibri" panose="020F0502020204030204" pitchFamily="34" charset="0"/>
              </a:rPr>
              <a:t>3,450</a:t>
            </a:r>
            <a:r>
              <a:rPr lang="en-GB" sz="6400" u="sng" dirty="0">
                <a:solidFill>
                  <a:srgbClr val="0563C1"/>
                </a:solidFill>
                <a:effectLst/>
                <a:ea typeface="Calibri" panose="020F0502020204030204" pitchFamily="34" charset="0"/>
              </a:rPr>
              <a:t> </a:t>
            </a:r>
            <a:r>
              <a:rPr lang="en-GB" sz="6400" dirty="0">
                <a:solidFill>
                  <a:srgbClr val="0B0C0C"/>
                </a:solidFill>
                <a:effectLst/>
                <a:ea typeface="Calibri" panose="020F0502020204030204" pitchFamily="34" charset="0"/>
              </a:rPr>
              <a:t>people with SMI aged 18-74 died from respiratory </a:t>
            </a:r>
            <a:r>
              <a:rPr lang="en-GB" sz="6400" dirty="0">
                <a:solidFill>
                  <a:schemeClr val="accent2"/>
                </a:solidFill>
                <a:effectLst/>
                <a:ea typeface="Calibri" panose="020F0502020204030204" pitchFamily="34" charset="0"/>
              </a:rPr>
              <a:t>a </a:t>
            </a:r>
            <a:r>
              <a:rPr lang="en-GB" sz="6400" i="1" dirty="0">
                <a:solidFill>
                  <a:schemeClr val="accent2"/>
                </a:solidFill>
                <a:effectLst/>
                <a:ea typeface="Calibri" panose="020F0502020204030204" pitchFamily="34" charset="0"/>
              </a:rPr>
              <a:t>reduction</a:t>
            </a:r>
            <a:r>
              <a:rPr lang="en-GB" sz="6400" dirty="0">
                <a:solidFill>
                  <a:schemeClr val="accent2"/>
                </a:solidFill>
                <a:effectLst/>
                <a:ea typeface="Calibri" panose="020F0502020204030204" pitchFamily="34" charset="0"/>
              </a:rPr>
              <a:t> of 15%</a:t>
            </a:r>
          </a:p>
          <a:p>
            <a:endParaRPr lang="en-GB" sz="6400" dirty="0">
              <a:solidFill>
                <a:srgbClr val="0B0C0C"/>
              </a:solidFill>
              <a:effectLst/>
              <a:ea typeface="Calibri" panose="020F0502020204030204" pitchFamily="34" charset="0"/>
            </a:endParaRPr>
          </a:p>
          <a:p>
            <a:r>
              <a:rPr lang="en-GB" sz="6400" dirty="0">
                <a:solidFill>
                  <a:srgbClr val="FF0000"/>
                </a:solidFill>
                <a:highlight>
                  <a:srgbClr val="FFFBEB"/>
                </a:highlight>
                <a:ea typeface="Calibri" panose="020F0502020204030204" pitchFamily="34" charset="0"/>
              </a:rPr>
              <a:t>2,795 people died from Liver </a:t>
            </a:r>
            <a:r>
              <a:rPr lang="en-GB" sz="6400" dirty="0">
                <a:solidFill>
                  <a:srgbClr val="FF0000"/>
                </a:solidFill>
                <a:effectLst/>
                <a:highlight>
                  <a:srgbClr val="FFFBEB"/>
                </a:highlight>
                <a:ea typeface="Calibri" panose="020F0502020204030204" pitchFamily="34" charset="0"/>
              </a:rPr>
              <a:t>Disease an increase of 28%,</a:t>
            </a:r>
          </a:p>
          <a:p>
            <a:r>
              <a:rPr lang="en-GB" sz="6400" dirty="0">
                <a:solidFill>
                  <a:srgbClr val="FF0000"/>
                </a:solidFill>
                <a:effectLst/>
                <a:highlight>
                  <a:srgbClr val="FFFBEB"/>
                </a:highlight>
                <a:ea typeface="Calibri" panose="020F0502020204030204" pitchFamily="34" charset="0"/>
              </a:rPr>
              <a:t> </a:t>
            </a:r>
            <a:r>
              <a:rPr lang="en-GB" sz="6400" dirty="0" err="1">
                <a:solidFill>
                  <a:srgbClr val="FF0000"/>
                </a:solidFill>
                <a:effectLst/>
                <a:highlight>
                  <a:srgbClr val="FFFBEB"/>
                </a:highlight>
                <a:ea typeface="Calibri" panose="020F0502020204030204" pitchFamily="34" charset="0"/>
              </a:rPr>
              <a:t>ArLD</a:t>
            </a:r>
            <a:r>
              <a:rPr lang="en-GB" sz="6400" dirty="0">
                <a:solidFill>
                  <a:srgbClr val="FF0000"/>
                </a:solidFill>
                <a:effectLst/>
                <a:highlight>
                  <a:srgbClr val="FFFBEB"/>
                </a:highlight>
                <a:ea typeface="Calibri" panose="020F0502020204030204" pitchFamily="34" charset="0"/>
              </a:rPr>
              <a:t> increased 40% </a:t>
            </a:r>
          </a:p>
          <a:p>
            <a:r>
              <a:rPr lang="en-GB" sz="6400" dirty="0" err="1">
                <a:solidFill>
                  <a:srgbClr val="FF0000"/>
                </a:solidFill>
                <a:effectLst/>
                <a:highlight>
                  <a:srgbClr val="FFFBEB"/>
                </a:highlight>
                <a:ea typeface="Calibri" panose="020F0502020204030204" pitchFamily="34" charset="0"/>
              </a:rPr>
              <a:t>ArLD</a:t>
            </a:r>
            <a:r>
              <a:rPr lang="en-GB" sz="6400" dirty="0">
                <a:solidFill>
                  <a:srgbClr val="FF0000"/>
                </a:solidFill>
                <a:effectLst/>
                <a:highlight>
                  <a:srgbClr val="FFFBEB"/>
                </a:highlight>
                <a:ea typeface="Calibri" panose="020F0502020204030204" pitchFamily="34" charset="0"/>
              </a:rPr>
              <a:t> accounted for 78.2% </a:t>
            </a:r>
            <a:r>
              <a:rPr lang="en-GB" sz="6400" dirty="0">
                <a:solidFill>
                  <a:srgbClr val="0B0C0C"/>
                </a:solidFill>
                <a:effectLst/>
                <a:ea typeface="Calibri" panose="020F0502020204030204" pitchFamily="34" charset="0"/>
              </a:rPr>
              <a:t>of premature deaths from liver disease in people with SMI </a:t>
            </a:r>
          </a:p>
          <a:p>
            <a:r>
              <a:rPr lang="en-GB" sz="6400" dirty="0">
                <a:solidFill>
                  <a:srgbClr val="0B0C0C"/>
                </a:solidFill>
                <a:effectLst/>
                <a:ea typeface="Calibri" panose="020F0502020204030204" pitchFamily="34" charset="0"/>
              </a:rPr>
              <a:t>compared with 67.5% in people without SMI </a:t>
            </a:r>
          </a:p>
          <a:p>
            <a:r>
              <a:rPr lang="en-GB" sz="6400" dirty="0">
                <a:solidFill>
                  <a:srgbClr val="0B0C0C"/>
                </a:solidFill>
                <a:effectLst/>
                <a:ea typeface="Calibri" panose="020F0502020204030204" pitchFamily="34" charset="0"/>
              </a:rPr>
              <a:t>The proportion of premature liver disease deaths due to </a:t>
            </a:r>
            <a:r>
              <a:rPr lang="en-GB" sz="6400" dirty="0" err="1">
                <a:solidFill>
                  <a:srgbClr val="0B0C0C"/>
                </a:solidFill>
                <a:effectLst/>
                <a:ea typeface="Calibri" panose="020F0502020204030204" pitchFamily="34" charset="0"/>
              </a:rPr>
              <a:t>ArLD</a:t>
            </a:r>
            <a:r>
              <a:rPr lang="en-GB" sz="6400" dirty="0">
                <a:solidFill>
                  <a:srgbClr val="0B0C0C"/>
                </a:solidFill>
                <a:effectLst/>
                <a:ea typeface="Calibri" panose="020F0502020204030204" pitchFamily="34" charset="0"/>
              </a:rPr>
              <a:t> in people with SMI </a:t>
            </a:r>
            <a:r>
              <a:rPr lang="en-GB" sz="6400" dirty="0">
                <a:solidFill>
                  <a:srgbClr val="0B0C0C"/>
                </a:solidFill>
                <a:effectLst/>
                <a:highlight>
                  <a:srgbClr val="FFFBEB"/>
                </a:highlight>
                <a:ea typeface="Calibri" panose="020F0502020204030204" pitchFamily="34" charset="0"/>
              </a:rPr>
              <a:t>prior to the pandemic was 71.6%</a:t>
            </a:r>
          </a:p>
          <a:p>
            <a:endParaRPr lang="en-GB" sz="6400" dirty="0">
              <a:solidFill>
                <a:srgbClr val="0B0C0C"/>
              </a:solidFill>
              <a:effectLst/>
              <a:highlight>
                <a:srgbClr val="FFFBEB"/>
              </a:highlight>
              <a:ea typeface="Calibri" panose="020F0502020204030204" pitchFamily="34" charset="0"/>
            </a:endParaRPr>
          </a:p>
          <a:p>
            <a:r>
              <a:rPr lang="en-GB" sz="6400" dirty="0">
                <a:solidFill>
                  <a:srgbClr val="0B0C0C"/>
                </a:solidFill>
                <a:effectLst/>
                <a:ea typeface="Calibri" panose="020F0502020204030204" pitchFamily="34" charset="0"/>
              </a:rPr>
              <a:t>1,510 people with SMI died from </a:t>
            </a:r>
            <a:r>
              <a:rPr lang="en-GB" sz="6400" dirty="0">
                <a:solidFill>
                  <a:srgbClr val="FF0000"/>
                </a:solidFill>
                <a:effectLst/>
                <a:highlight>
                  <a:srgbClr val="FFFBEB"/>
                </a:highlight>
                <a:ea typeface="Calibri" panose="020F0502020204030204" pitchFamily="34" charset="0"/>
              </a:rPr>
              <a:t>accidental drug poisoning an increase of 22%   Death by SUICIDE Increased</a:t>
            </a:r>
          </a:p>
          <a:p>
            <a:endParaRPr lang="en-GB" dirty="0"/>
          </a:p>
        </p:txBody>
      </p:sp>
      <p:sp>
        <p:nvSpPr>
          <p:cNvPr id="4" name="Footer Placeholder 3">
            <a:extLst>
              <a:ext uri="{FF2B5EF4-FFF2-40B4-BE49-F238E27FC236}">
                <a16:creationId xmlns:a16="http://schemas.microsoft.com/office/drawing/2014/main" id="{69F0217F-4339-ABA8-B797-948E1188FE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B3067D-73B2-1E97-4153-642A8C6B72A2}"/>
              </a:ext>
            </a:extLst>
          </p:cNvPr>
          <p:cNvSpPr>
            <a:spLocks noGrp="1"/>
          </p:cNvSpPr>
          <p:nvPr>
            <p:ph type="sldNum" sz="quarter" idx="12"/>
          </p:nvPr>
        </p:nvSpPr>
        <p:spPr/>
        <p:txBody>
          <a:bodyPr/>
          <a:lstStyle/>
          <a:p>
            <a:fld id="{06A44ADC-FBC0-4698-B0EC-1AD4A4060383}" type="slidenum">
              <a:rPr lang="en-GB" smtClean="0"/>
              <a:t>32</a:t>
            </a:fld>
            <a:endParaRPr lang="en-GB"/>
          </a:p>
        </p:txBody>
      </p:sp>
    </p:spTree>
    <p:extLst>
      <p:ext uri="{BB962C8B-B14F-4D97-AF65-F5344CB8AC3E}">
        <p14:creationId xmlns:p14="http://schemas.microsoft.com/office/powerpoint/2010/main" val="1596269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864F00-CFD3-3CB0-0545-0223078B816D}"/>
              </a:ext>
            </a:extLst>
          </p:cNvPr>
          <p:cNvSpPr>
            <a:spLocks noGrp="1"/>
          </p:cNvSpPr>
          <p:nvPr>
            <p:ph type="body" sz="quarter" idx="4294967295"/>
          </p:nvPr>
        </p:nvSpPr>
        <p:spPr>
          <a:xfrm>
            <a:off x="1724025" y="1934151"/>
            <a:ext cx="8743950" cy="2063691"/>
          </a:xfrm>
        </p:spPr>
        <p:txBody>
          <a:bodyPr>
            <a:normAutofit lnSpcReduction="10000"/>
          </a:bodyPr>
          <a:lstStyle/>
          <a:p>
            <a:r>
              <a:rPr lang="en-GB" sz="3600" b="0" kern="0" dirty="0">
                <a:effectLst/>
                <a:ea typeface="Times New Roman" panose="02020603050405020304" pitchFamily="18" charset="0"/>
                <a:cs typeface="Times New Roman" panose="02020603050405020304" pitchFamily="18" charset="0"/>
              </a:rPr>
              <a:t>Parity of esteem means that end-of-life care for </a:t>
            </a:r>
            <a:r>
              <a:rPr lang="en-GB" sz="3600" b="0" kern="0" dirty="0">
                <a:ea typeface="Times New Roman" panose="02020603050405020304" pitchFamily="18" charset="0"/>
                <a:cs typeface="Times New Roman" panose="02020603050405020304" pitchFamily="18" charset="0"/>
              </a:rPr>
              <a:t>people should be of equal quality for people with </a:t>
            </a:r>
            <a:r>
              <a:rPr lang="en-GB" sz="3600" b="0" kern="0" dirty="0">
                <a:effectLst/>
                <a:ea typeface="Times New Roman" panose="02020603050405020304" pitchFamily="18" charset="0"/>
                <a:cs typeface="Times New Roman" panose="02020603050405020304" pitchFamily="18" charset="0"/>
              </a:rPr>
              <a:t>severe mental illness to that experienced by all.</a:t>
            </a:r>
          </a:p>
          <a:p>
            <a:endParaRPr lang="en-GB" dirty="0"/>
          </a:p>
        </p:txBody>
      </p:sp>
    </p:spTree>
    <p:extLst>
      <p:ext uri="{BB962C8B-B14F-4D97-AF65-F5344CB8AC3E}">
        <p14:creationId xmlns:p14="http://schemas.microsoft.com/office/powerpoint/2010/main" val="2103631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91A5-4546-0033-399C-1CDB3E550CC1}"/>
              </a:ext>
            </a:extLst>
          </p:cNvPr>
          <p:cNvSpPr>
            <a:spLocks noGrp="1"/>
          </p:cNvSpPr>
          <p:nvPr>
            <p:ph type="title"/>
          </p:nvPr>
        </p:nvSpPr>
        <p:spPr/>
        <p:txBody>
          <a:bodyPr/>
          <a:lstStyle/>
          <a:p>
            <a:r>
              <a:rPr lang="en-GB" dirty="0"/>
              <a:t>Background: Inequalities in end of life care</a:t>
            </a:r>
          </a:p>
        </p:txBody>
      </p:sp>
      <p:sp>
        <p:nvSpPr>
          <p:cNvPr id="3" name="Content Placeholder 2">
            <a:extLst>
              <a:ext uri="{FF2B5EF4-FFF2-40B4-BE49-F238E27FC236}">
                <a16:creationId xmlns:a16="http://schemas.microsoft.com/office/drawing/2014/main" id="{8E7E07C3-9BDC-2330-39E3-7FAC01487D43}"/>
              </a:ext>
            </a:extLst>
          </p:cNvPr>
          <p:cNvSpPr>
            <a:spLocks noGrp="1"/>
          </p:cNvSpPr>
          <p:nvPr>
            <p:ph idx="1"/>
          </p:nvPr>
        </p:nvSpPr>
        <p:spPr>
          <a:xfrm>
            <a:off x="357909" y="1253331"/>
            <a:ext cx="11446163" cy="4945450"/>
          </a:xfrm>
        </p:spPr>
        <p:txBody>
          <a:bodyPr>
            <a:normAutofit fontScale="85000" lnSpcReduction="20000"/>
          </a:bodyPr>
          <a:lstStyle/>
          <a:p>
            <a:pPr marL="342900" indent="-342900">
              <a:buFont typeface="Arial" panose="020B0604020202020204" pitchFamily="34" charset="0"/>
              <a:buChar char="•"/>
            </a:pPr>
            <a:r>
              <a:rPr lang="en-GB" sz="2400" b="0" dirty="0">
                <a:solidFill>
                  <a:srgbClr val="FF0000"/>
                </a:solidFill>
              </a:rPr>
              <a:t>Most people with SMI have at least two major conditions at death </a:t>
            </a:r>
            <a:r>
              <a:rPr lang="en-GB" sz="2400" b="0" dirty="0"/>
              <a:t>(SMI plus a physical cause) deprivation add sociological challenges and SMI is a barrier to healthcare access(Verne J. et al, 2024) </a:t>
            </a:r>
          </a:p>
          <a:p>
            <a:pPr marL="342900" indent="-342900">
              <a:buFont typeface="Arial" panose="020B0604020202020204" pitchFamily="34" charset="0"/>
              <a:buChar char="•"/>
            </a:pPr>
            <a:r>
              <a:rPr lang="en-GB" sz="2400" b="0" dirty="0"/>
              <a:t>Recent systematic review found conflicting evidence for the association between SMI and end-of-life care, although different patient groups, settings and measures were used. </a:t>
            </a:r>
            <a:r>
              <a:rPr lang="en-GB" sz="2400" dirty="0">
                <a:solidFill>
                  <a:srgbClr val="FF0000"/>
                </a:solidFill>
              </a:rPr>
              <a:t>People with SMI were more likely to die in care homes than the general population</a:t>
            </a:r>
            <a:r>
              <a:rPr lang="en-GB" sz="2400" dirty="0"/>
              <a:t>.</a:t>
            </a:r>
            <a:r>
              <a:rPr lang="en-GB" sz="2400" b="0" dirty="0"/>
              <a:t> There were no patterns for other places of death (Wilson R. et al, 2020)</a:t>
            </a:r>
          </a:p>
          <a:p>
            <a:pPr marL="342900" indent="-342900">
              <a:buFont typeface="Arial" panose="020B0604020202020204" pitchFamily="34" charset="0"/>
              <a:buChar char="•"/>
            </a:pPr>
            <a:r>
              <a:rPr lang="en-GB" sz="2400" b="0" dirty="0"/>
              <a:t>End of life care lacking for </a:t>
            </a:r>
            <a:r>
              <a:rPr lang="en-GB" sz="2400" dirty="0">
                <a:solidFill>
                  <a:srgbClr val="FF0000"/>
                </a:solidFill>
              </a:rPr>
              <a:t>SMI patients with cancer due to stigma and discrimination. They experienced poorer levels of physical, psychological and spiritual care</a:t>
            </a:r>
            <a:r>
              <a:rPr lang="en-GB" sz="2400" b="0" dirty="0"/>
              <a:t>(Grassi L, 2020) </a:t>
            </a:r>
          </a:p>
          <a:p>
            <a:pPr marL="342900" indent="-342900">
              <a:buFont typeface="Arial" panose="020B0604020202020204" pitchFamily="34" charset="0"/>
              <a:buChar char="•"/>
            </a:pPr>
            <a:r>
              <a:rPr lang="en-GB" sz="2400" b="0" dirty="0"/>
              <a:t>In Hong Kong </a:t>
            </a:r>
            <a:r>
              <a:rPr lang="en-GB" sz="2400" b="0" dirty="0">
                <a:solidFill>
                  <a:srgbClr val="FF0000"/>
                </a:solidFill>
              </a:rPr>
              <a:t>the </a:t>
            </a:r>
            <a:r>
              <a:rPr lang="en-GB" sz="2400" dirty="0">
                <a:solidFill>
                  <a:srgbClr val="FF0000"/>
                </a:solidFill>
              </a:rPr>
              <a:t>rate of receipt of palliative care in patients with SMI was 0.5%, </a:t>
            </a:r>
            <a:r>
              <a:rPr lang="en-GB" sz="2400" dirty="0"/>
              <a:t>compared with 1.72% </a:t>
            </a:r>
            <a:r>
              <a:rPr lang="en-GB" sz="2400" b="0" dirty="0"/>
              <a:t>of the general population (Chang KY et al, 2023)</a:t>
            </a:r>
          </a:p>
          <a:p>
            <a:pPr marL="342900" indent="-342900">
              <a:buFont typeface="Arial" panose="020B0604020202020204" pitchFamily="34" charset="0"/>
              <a:buChar char="•"/>
            </a:pPr>
            <a:r>
              <a:rPr lang="en-GB" sz="2400" b="0" dirty="0">
                <a:solidFill>
                  <a:srgbClr val="FF0000"/>
                </a:solidFill>
              </a:rPr>
              <a:t>Patient, clinician, and system-level factors </a:t>
            </a:r>
            <a:r>
              <a:rPr lang="en-GB" sz="2400" b="0" dirty="0"/>
              <a:t>all contribute to disparities including decreased access to palliative care, uneven continued engagement with mental health services, and low rates of advance care planning (Shaley D. et al, 2020)</a:t>
            </a:r>
          </a:p>
          <a:p>
            <a:pPr marL="342900" indent="-342900">
              <a:buFont typeface="Arial" panose="020B0604020202020204" pitchFamily="34" charset="0"/>
              <a:buChar char="•"/>
            </a:pPr>
            <a:r>
              <a:rPr lang="en-GB" sz="2400" b="0" dirty="0">
                <a:solidFill>
                  <a:srgbClr val="FF0000"/>
                </a:solidFill>
              </a:rPr>
              <a:t>UK </a:t>
            </a:r>
            <a:r>
              <a:rPr lang="en-GB" sz="2400" dirty="0">
                <a:solidFill>
                  <a:srgbClr val="FF0000"/>
                </a:solidFill>
              </a:rPr>
              <a:t>qualitative study </a:t>
            </a:r>
            <a:r>
              <a:rPr lang="en-GB" sz="2400" b="0" dirty="0"/>
              <a:t>looked at SMI patients and carers views of accessing </a:t>
            </a:r>
            <a:r>
              <a:rPr lang="en-GB" sz="2400" b="0" dirty="0" err="1"/>
              <a:t>PEoLC</a:t>
            </a:r>
            <a:r>
              <a:rPr lang="en-GB" sz="2400" b="0" dirty="0"/>
              <a:t>. Themes emerging </a:t>
            </a:r>
            <a:r>
              <a:rPr lang="en-GB" sz="2400" b="0" dirty="0">
                <a:solidFill>
                  <a:srgbClr val="FF0000"/>
                </a:solidFill>
              </a:rPr>
              <a:t>includes stigma and prejudice, staff being hesitant to discuss </a:t>
            </a:r>
            <a:r>
              <a:rPr lang="en-GB" sz="2400" b="0" dirty="0" err="1">
                <a:solidFill>
                  <a:srgbClr val="FF0000"/>
                </a:solidFill>
              </a:rPr>
              <a:t>EoLC</a:t>
            </a:r>
            <a:r>
              <a:rPr lang="en-GB" sz="2400" b="0" dirty="0">
                <a:solidFill>
                  <a:srgbClr val="FF0000"/>
                </a:solidFill>
              </a:rPr>
              <a:t>, and not listening to carers</a:t>
            </a:r>
            <a:r>
              <a:rPr lang="en-GB" sz="2400" b="0" dirty="0"/>
              <a:t> (Jerwood J.et al, 2021)</a:t>
            </a:r>
          </a:p>
          <a:p>
            <a:pPr marL="342900" indent="-342900">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5941CFF7-6D7C-587C-D226-0A4AD38038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973502-80B1-8B4B-6594-9A64184598E4}"/>
              </a:ext>
            </a:extLst>
          </p:cNvPr>
          <p:cNvSpPr>
            <a:spLocks noGrp="1"/>
          </p:cNvSpPr>
          <p:nvPr>
            <p:ph type="sldNum" sz="quarter" idx="12"/>
          </p:nvPr>
        </p:nvSpPr>
        <p:spPr/>
        <p:txBody>
          <a:bodyPr/>
          <a:lstStyle/>
          <a:p>
            <a:fld id="{06A44ADC-FBC0-4698-B0EC-1AD4A4060383}" type="slidenum">
              <a:rPr lang="en-GB" smtClean="0"/>
              <a:t>34</a:t>
            </a:fld>
            <a:endParaRPr lang="en-GB"/>
          </a:p>
        </p:txBody>
      </p:sp>
    </p:spTree>
    <p:extLst>
      <p:ext uri="{BB962C8B-B14F-4D97-AF65-F5344CB8AC3E}">
        <p14:creationId xmlns:p14="http://schemas.microsoft.com/office/powerpoint/2010/main" val="94100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0355D-2BC6-EA8F-15C1-973372FDAEF7}"/>
              </a:ext>
            </a:extLst>
          </p:cNvPr>
          <p:cNvSpPr>
            <a:spLocks noGrp="1"/>
          </p:cNvSpPr>
          <p:nvPr>
            <p:ph type="title"/>
          </p:nvPr>
        </p:nvSpPr>
        <p:spPr/>
        <p:txBody>
          <a:bodyPr/>
          <a:lstStyle/>
          <a:p>
            <a:r>
              <a:rPr lang="en-GB" dirty="0"/>
              <a:t>Background: Advance Care Planning</a:t>
            </a:r>
          </a:p>
        </p:txBody>
      </p:sp>
      <p:sp>
        <p:nvSpPr>
          <p:cNvPr id="3" name="Content Placeholder 2">
            <a:extLst>
              <a:ext uri="{FF2B5EF4-FFF2-40B4-BE49-F238E27FC236}">
                <a16:creationId xmlns:a16="http://schemas.microsoft.com/office/drawing/2014/main" id="{0F686B0C-81CE-0E7B-6775-8E1A53C46F3C}"/>
              </a:ext>
            </a:extLst>
          </p:cNvPr>
          <p:cNvSpPr>
            <a:spLocks noGrp="1"/>
          </p:cNvSpPr>
          <p:nvPr>
            <p:ph idx="1"/>
          </p:nvPr>
        </p:nvSpPr>
        <p:spPr/>
        <p:txBody>
          <a:bodyPr>
            <a:normAutofit/>
          </a:bodyPr>
          <a:lstStyle/>
          <a:p>
            <a:pPr marL="342900" indent="-342900">
              <a:buFont typeface="Arial" panose="020B0604020202020204" pitchFamily="34" charset="0"/>
              <a:buChar char="•"/>
            </a:pPr>
            <a:r>
              <a:rPr lang="en-GB" b="0" dirty="0">
                <a:solidFill>
                  <a:srgbClr val="FF0000"/>
                </a:solidFill>
              </a:rPr>
              <a:t>Studies of palliative care tools and interventions for people with SMI are scarce</a:t>
            </a:r>
            <a:r>
              <a:rPr lang="en-GB" b="0" dirty="0"/>
              <a:t>. The existent tools and intervention need further development and should be tailored to the care needs and settings of these people. Further research is needed on the feasibility, usability and effects of tools and interventions for palliative care for people with SMI. (Den Boer K. et al, 2019)</a:t>
            </a:r>
          </a:p>
          <a:p>
            <a:pPr marL="342900" indent="-342900">
              <a:buFont typeface="Arial" panose="020B0604020202020204" pitchFamily="34" charset="0"/>
              <a:buChar char="•"/>
            </a:pPr>
            <a:r>
              <a:rPr lang="en-GB" b="0" dirty="0">
                <a:solidFill>
                  <a:srgbClr val="FF0000"/>
                </a:solidFill>
              </a:rPr>
              <a:t>People with SMI not accustomed to communicate about end of life and dying</a:t>
            </a:r>
            <a:r>
              <a:rPr lang="en-GB" b="0" dirty="0"/>
              <a:t>. They were not engaged in future palliative care planning for patients with SMI (Knippenberg et al , 2013)</a:t>
            </a:r>
          </a:p>
          <a:p>
            <a:pPr marL="342900" indent="-342900">
              <a:buFont typeface="Arial" panose="020B0604020202020204" pitchFamily="34" charset="0"/>
              <a:buChar char="•"/>
            </a:pPr>
            <a:r>
              <a:rPr lang="en-GB" b="0" dirty="0">
                <a:solidFill>
                  <a:srgbClr val="FF0000"/>
                </a:solidFill>
              </a:rPr>
              <a:t>ACP tools  and discussions should be adapted</a:t>
            </a:r>
            <a:r>
              <a:rPr lang="en-GB" b="0" dirty="0"/>
              <a:t> to meet the needs of patients with SMI – more gradual approach required (Knippenberg et al , 2013) </a:t>
            </a:r>
          </a:p>
          <a:p>
            <a:pPr marL="342900" indent="-342900">
              <a:buFont typeface="Arial" panose="020B0604020202020204" pitchFamily="34" charset="0"/>
              <a:buChar char="•"/>
            </a:pPr>
            <a:r>
              <a:rPr lang="en-GB" b="0" dirty="0"/>
              <a:t>Significant correlations with </a:t>
            </a:r>
            <a:r>
              <a:rPr lang="en-GB" b="0" dirty="0">
                <a:solidFill>
                  <a:srgbClr val="FF0000"/>
                </a:solidFill>
              </a:rPr>
              <a:t>impaired decision-making capacity </a:t>
            </a:r>
            <a:r>
              <a:rPr lang="en-GB" b="0" dirty="0"/>
              <a:t>included duration of mental illness of 30-39 years, diagnosis of schizophrenia spectrum disorders and being admitted involuntarily. 65% were able to engage in ACP (Kotze C et al, 2021)</a:t>
            </a:r>
          </a:p>
          <a:p>
            <a:pPr marL="342900" indent="-342900">
              <a:buFont typeface="Arial" panose="020B0604020202020204" pitchFamily="34" charset="0"/>
              <a:buChar char="•"/>
            </a:pPr>
            <a:endParaRPr lang="en-GB" dirty="0"/>
          </a:p>
        </p:txBody>
      </p:sp>
      <p:sp>
        <p:nvSpPr>
          <p:cNvPr id="5" name="Slide Number Placeholder 4">
            <a:extLst>
              <a:ext uri="{FF2B5EF4-FFF2-40B4-BE49-F238E27FC236}">
                <a16:creationId xmlns:a16="http://schemas.microsoft.com/office/drawing/2014/main" id="{BAA90A39-8EBA-8FAC-858F-367FEF209256}"/>
              </a:ext>
            </a:extLst>
          </p:cNvPr>
          <p:cNvSpPr>
            <a:spLocks noGrp="1"/>
          </p:cNvSpPr>
          <p:nvPr>
            <p:ph type="sldNum" sz="quarter" idx="12"/>
          </p:nvPr>
        </p:nvSpPr>
        <p:spPr/>
        <p:txBody>
          <a:bodyPr/>
          <a:lstStyle/>
          <a:p>
            <a:fld id="{06A44ADC-FBC0-4698-B0EC-1AD4A4060383}" type="slidenum">
              <a:rPr lang="en-GB" smtClean="0"/>
              <a:t>35</a:t>
            </a:fld>
            <a:endParaRPr lang="en-GB"/>
          </a:p>
        </p:txBody>
      </p:sp>
    </p:spTree>
    <p:extLst>
      <p:ext uri="{BB962C8B-B14F-4D97-AF65-F5344CB8AC3E}">
        <p14:creationId xmlns:p14="http://schemas.microsoft.com/office/powerpoint/2010/main" val="482709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726A-240F-F7BB-95BC-4200A823BBA8}"/>
              </a:ext>
            </a:extLst>
          </p:cNvPr>
          <p:cNvSpPr>
            <a:spLocks noGrp="1"/>
          </p:cNvSpPr>
          <p:nvPr>
            <p:ph type="title"/>
          </p:nvPr>
        </p:nvSpPr>
        <p:spPr/>
        <p:txBody>
          <a:bodyPr/>
          <a:lstStyle/>
          <a:p>
            <a:r>
              <a:rPr lang="en-GB" dirty="0"/>
              <a:t>Place of death</a:t>
            </a:r>
          </a:p>
        </p:txBody>
      </p:sp>
      <p:sp>
        <p:nvSpPr>
          <p:cNvPr id="3" name="Content Placeholder 2">
            <a:extLst>
              <a:ext uri="{FF2B5EF4-FFF2-40B4-BE49-F238E27FC236}">
                <a16:creationId xmlns:a16="http://schemas.microsoft.com/office/drawing/2014/main" id="{7147B45C-386A-507A-5821-215F74AA5C4F}"/>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507842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B127-FCDE-7DE5-0843-69B3808A4602}"/>
              </a:ext>
            </a:extLst>
          </p:cNvPr>
          <p:cNvSpPr>
            <a:spLocks noGrp="1"/>
          </p:cNvSpPr>
          <p:nvPr>
            <p:ph type="title"/>
          </p:nvPr>
        </p:nvSpPr>
        <p:spPr>
          <a:xfrm>
            <a:off x="641464" y="52275"/>
            <a:ext cx="11454741" cy="1209514"/>
          </a:xfrm>
        </p:spPr>
        <p:txBody>
          <a:bodyPr>
            <a:normAutofit fontScale="90000"/>
          </a:bodyPr>
          <a:lstStyle/>
          <a:p>
            <a:r>
              <a:rPr lang="en-GB" b="0" dirty="0"/>
              <a:t>Place of death for people with </a:t>
            </a:r>
            <a:br>
              <a:rPr lang="en-GB" b="0" dirty="0"/>
            </a:br>
            <a:r>
              <a:rPr lang="en-GB" b="0" dirty="0"/>
              <a:t>Severe Mental Illness (SMI)</a:t>
            </a:r>
            <a:br>
              <a:rPr lang="en-GB" b="0" dirty="0"/>
            </a:br>
            <a:r>
              <a:rPr lang="en-GB" b="0" dirty="0"/>
              <a:t>Methodology</a:t>
            </a:r>
          </a:p>
        </p:txBody>
      </p:sp>
      <p:graphicFrame>
        <p:nvGraphicFramePr>
          <p:cNvPr id="8" name="Table 7">
            <a:extLst>
              <a:ext uri="{FF2B5EF4-FFF2-40B4-BE49-F238E27FC236}">
                <a16:creationId xmlns:a16="http://schemas.microsoft.com/office/drawing/2014/main" id="{3099CC12-B4CF-EFEA-7C68-6F26BCF66C50}"/>
              </a:ext>
            </a:extLst>
          </p:cNvPr>
          <p:cNvGraphicFramePr>
            <a:graphicFrameLocks noGrp="1"/>
          </p:cNvGraphicFramePr>
          <p:nvPr/>
        </p:nvGraphicFramePr>
        <p:xfrm>
          <a:off x="8212182" y="496387"/>
          <a:ext cx="3727267" cy="6191483"/>
        </p:xfrm>
        <a:graphic>
          <a:graphicData uri="http://schemas.openxmlformats.org/drawingml/2006/table">
            <a:tbl>
              <a:tblPr firstRow="1" bandRow="1">
                <a:tableStyleId>{5C22544A-7EE6-4342-B048-85BDC9FD1C3A}</a:tableStyleId>
              </a:tblPr>
              <a:tblGrid>
                <a:gridCol w="2848318">
                  <a:extLst>
                    <a:ext uri="{9D8B030D-6E8A-4147-A177-3AD203B41FA5}">
                      <a16:colId xmlns:a16="http://schemas.microsoft.com/office/drawing/2014/main" val="2785116199"/>
                    </a:ext>
                  </a:extLst>
                </a:gridCol>
                <a:gridCol w="878949">
                  <a:extLst>
                    <a:ext uri="{9D8B030D-6E8A-4147-A177-3AD203B41FA5}">
                      <a16:colId xmlns:a16="http://schemas.microsoft.com/office/drawing/2014/main" val="2177514557"/>
                    </a:ext>
                  </a:extLst>
                </a:gridCol>
              </a:tblGrid>
              <a:tr h="789085">
                <a:tc>
                  <a:txBody>
                    <a:bodyPr/>
                    <a:lstStyle/>
                    <a:p>
                      <a:pPr algn="l" fontAlgn="b"/>
                      <a:r>
                        <a:rPr lang="en-GB" sz="1800" b="1" i="0" u="none" strike="noStrike" dirty="0">
                          <a:solidFill>
                            <a:schemeClr val="bg1"/>
                          </a:solidFill>
                          <a:effectLst/>
                          <a:latin typeface="Arial" panose="020B0604020202020204" pitchFamily="34" charset="0"/>
                          <a:cs typeface="Arial" panose="020B0604020202020204" pitchFamily="34" charset="0"/>
                        </a:rPr>
                        <a:t>Description</a:t>
                      </a:r>
                    </a:p>
                  </a:txBody>
                  <a:tcPr marL="5808" marR="5808" marT="5808" marB="0" anchor="ctr"/>
                </a:tc>
                <a:tc>
                  <a:txBody>
                    <a:bodyPr/>
                    <a:lstStyle/>
                    <a:p>
                      <a:pPr algn="l" fontAlgn="b"/>
                      <a:r>
                        <a:rPr lang="en-GB" sz="1800" b="1" i="0" u="none" strike="noStrike">
                          <a:solidFill>
                            <a:schemeClr val="bg1"/>
                          </a:solidFill>
                          <a:effectLst/>
                          <a:latin typeface="Arial" panose="020B0604020202020204" pitchFamily="34" charset="0"/>
                          <a:cs typeface="Arial" panose="020B0604020202020204" pitchFamily="34" charset="0"/>
                        </a:rPr>
                        <a:t>ICD10 code</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520836347"/>
                  </a:ext>
                </a:extLst>
              </a:tr>
              <a:tr h="329840">
                <a:tc>
                  <a:txBody>
                    <a:bodyPr/>
                    <a:lstStyle/>
                    <a:p>
                      <a:pPr algn="l" fontAlgn="b"/>
                      <a:r>
                        <a:rPr lang="en-GB" sz="1800" u="none" strike="noStrike">
                          <a:effectLst/>
                        </a:rPr>
                        <a:t>Schizophrenia</a:t>
                      </a:r>
                      <a:endParaRPr lang="en-GB" sz="1800" b="0" i="0" u="none" strike="noStrike">
                        <a:solidFill>
                          <a:srgbClr val="000000"/>
                        </a:solidFill>
                        <a:effectLst/>
                        <a:latin typeface="Calibri" panose="020F0502020204030204" pitchFamily="34" charset="0"/>
                      </a:endParaRPr>
                    </a:p>
                  </a:txBody>
                  <a:tcPr anchor="b"/>
                </a:tc>
                <a:tc>
                  <a:txBody>
                    <a:bodyPr/>
                    <a:lstStyle/>
                    <a:p>
                      <a:pPr algn="l" fontAlgn="b"/>
                      <a:r>
                        <a:rPr lang="en-GB" sz="1800" u="none" strike="noStrike" dirty="0">
                          <a:effectLst/>
                        </a:rPr>
                        <a:t>F20</a:t>
                      </a:r>
                      <a:endParaRPr lang="en-GB" sz="1800" b="0"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1384460211"/>
                  </a:ext>
                </a:extLst>
              </a:tr>
              <a:tr h="329840">
                <a:tc>
                  <a:txBody>
                    <a:bodyPr/>
                    <a:lstStyle/>
                    <a:p>
                      <a:pPr algn="l" fontAlgn="b"/>
                      <a:r>
                        <a:rPr lang="en-GB" sz="1800" u="none" strike="noStrike">
                          <a:effectLst/>
                        </a:rPr>
                        <a:t>Schizotypal disorder</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a:effectLst/>
                        </a:rPr>
                        <a:t>F21</a:t>
                      </a:r>
                      <a:endParaRPr lang="en-GB" sz="1800" b="0" i="0" u="none" strike="noStrike">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1172287580"/>
                  </a:ext>
                </a:extLst>
              </a:tr>
              <a:tr h="577221">
                <a:tc>
                  <a:txBody>
                    <a:bodyPr/>
                    <a:lstStyle/>
                    <a:p>
                      <a:pPr algn="l" fontAlgn="b"/>
                      <a:r>
                        <a:rPr lang="en-GB" sz="1800" u="none" strike="noStrike">
                          <a:effectLst/>
                        </a:rPr>
                        <a:t>Persistent delusional disorders</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dirty="0">
                          <a:effectLst/>
                        </a:rPr>
                        <a:t>F22</a:t>
                      </a:r>
                      <a:endParaRPr lang="en-GB" sz="1800" b="0"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3841892898"/>
                  </a:ext>
                </a:extLst>
              </a:tr>
              <a:tr h="577221">
                <a:tc>
                  <a:txBody>
                    <a:bodyPr/>
                    <a:lstStyle/>
                    <a:p>
                      <a:pPr algn="l" fontAlgn="b"/>
                      <a:r>
                        <a:rPr lang="en-GB" sz="1800" u="none" strike="noStrike">
                          <a:effectLst/>
                        </a:rPr>
                        <a:t>Acute and transient psychotic disorders</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a:effectLst/>
                        </a:rPr>
                        <a:t>F23</a:t>
                      </a:r>
                      <a:endParaRPr lang="en-GB" sz="1800" b="0" i="0" u="none" strike="noStrike">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522263273"/>
                  </a:ext>
                </a:extLst>
              </a:tr>
              <a:tr h="577221">
                <a:tc>
                  <a:txBody>
                    <a:bodyPr/>
                    <a:lstStyle/>
                    <a:p>
                      <a:pPr algn="l" fontAlgn="b"/>
                      <a:r>
                        <a:rPr lang="en-GB" sz="1800" u="none" strike="noStrike">
                          <a:effectLst/>
                        </a:rPr>
                        <a:t>Induced delusional disorder</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dirty="0">
                          <a:effectLst/>
                        </a:rPr>
                        <a:t>F24</a:t>
                      </a:r>
                      <a:endParaRPr lang="en-GB" sz="1800" b="0"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4280831283"/>
                  </a:ext>
                </a:extLst>
              </a:tr>
              <a:tr h="552359">
                <a:tc>
                  <a:txBody>
                    <a:bodyPr/>
                    <a:lstStyle/>
                    <a:p>
                      <a:pPr algn="l" fontAlgn="b"/>
                      <a:r>
                        <a:rPr lang="en-GB" sz="1800" u="none" strike="noStrike">
                          <a:effectLst/>
                        </a:rPr>
                        <a:t>Schizoaffective disorders</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a:effectLst/>
                        </a:rPr>
                        <a:t>F25</a:t>
                      </a:r>
                      <a:endParaRPr lang="en-GB" sz="1800" b="0" i="0" u="none" strike="noStrike">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173687204"/>
                  </a:ext>
                </a:extLst>
              </a:tr>
              <a:tr h="577221">
                <a:tc>
                  <a:txBody>
                    <a:bodyPr/>
                    <a:lstStyle/>
                    <a:p>
                      <a:pPr algn="l" fontAlgn="b"/>
                      <a:r>
                        <a:rPr lang="en-GB" sz="1800" u="none" strike="noStrike">
                          <a:effectLst/>
                        </a:rPr>
                        <a:t>Other nonorganic psychotic disorders</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a:effectLst/>
                        </a:rPr>
                        <a:t>F28</a:t>
                      </a:r>
                      <a:endParaRPr lang="en-GB" sz="1800" b="0" i="0" u="none" strike="noStrike">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1677579446"/>
                  </a:ext>
                </a:extLst>
              </a:tr>
              <a:tr h="577221">
                <a:tc>
                  <a:txBody>
                    <a:bodyPr/>
                    <a:lstStyle/>
                    <a:p>
                      <a:pPr algn="l" fontAlgn="b"/>
                      <a:r>
                        <a:rPr lang="en-GB" sz="1800" u="none" strike="noStrike">
                          <a:effectLst/>
                        </a:rPr>
                        <a:t>Unspecified nonorganic psychosis</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a:effectLst/>
                        </a:rPr>
                        <a:t>F29</a:t>
                      </a:r>
                      <a:endParaRPr lang="en-GB" sz="1800" b="0" i="0" u="none" strike="noStrike">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1071692284"/>
                  </a:ext>
                </a:extLst>
              </a:tr>
              <a:tr h="329840">
                <a:tc>
                  <a:txBody>
                    <a:bodyPr/>
                    <a:lstStyle/>
                    <a:p>
                      <a:pPr algn="l" fontAlgn="b"/>
                      <a:r>
                        <a:rPr lang="en-GB" sz="1800" u="none" strike="noStrike">
                          <a:effectLst/>
                        </a:rPr>
                        <a:t>Manic episode</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a:effectLst/>
                        </a:rPr>
                        <a:t>F30</a:t>
                      </a:r>
                      <a:endParaRPr lang="en-GB" sz="1800" b="0" i="0" u="none" strike="noStrike">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2987119329"/>
                  </a:ext>
                </a:extLst>
              </a:tr>
              <a:tr h="552359">
                <a:tc>
                  <a:txBody>
                    <a:bodyPr/>
                    <a:lstStyle/>
                    <a:p>
                      <a:pPr algn="l" fontAlgn="b"/>
                      <a:r>
                        <a:rPr lang="en-GB" sz="1800" u="none" strike="noStrike" dirty="0">
                          <a:effectLst/>
                        </a:rPr>
                        <a:t>Bipolar affective disorder</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dirty="0">
                          <a:effectLst/>
                        </a:rPr>
                        <a:t>F31</a:t>
                      </a:r>
                      <a:endParaRPr lang="en-GB" sz="1800" b="0"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135239518"/>
                  </a:ext>
                </a:extLst>
              </a:tr>
            </a:tbl>
          </a:graphicData>
        </a:graphic>
      </p:graphicFrame>
      <p:sp>
        <p:nvSpPr>
          <p:cNvPr id="4" name="TextBox 3">
            <a:extLst>
              <a:ext uri="{FF2B5EF4-FFF2-40B4-BE49-F238E27FC236}">
                <a16:creationId xmlns:a16="http://schemas.microsoft.com/office/drawing/2014/main" id="{05538937-D240-2254-D2BC-0642A2E04BF8}"/>
              </a:ext>
            </a:extLst>
          </p:cNvPr>
          <p:cNvSpPr txBox="1"/>
          <p:nvPr/>
        </p:nvSpPr>
        <p:spPr>
          <a:xfrm>
            <a:off x="488373" y="1576707"/>
            <a:ext cx="6097384" cy="2554545"/>
          </a:xfrm>
          <a:prstGeom prst="rect">
            <a:avLst/>
          </a:prstGeom>
          <a:noFill/>
        </p:spPr>
        <p:txBody>
          <a:bodyPr wrap="square">
            <a:spAutoFit/>
          </a:bodyPr>
          <a:lstStyle/>
          <a:p>
            <a:r>
              <a:rPr lang="en-GB" sz="2000" dirty="0"/>
              <a:t>Identified in the HES database</a:t>
            </a:r>
          </a:p>
          <a:p>
            <a:r>
              <a:rPr lang="en-GB" sz="2000" dirty="0"/>
              <a:t>Alive on 31 December 2021</a:t>
            </a:r>
          </a:p>
          <a:p>
            <a:r>
              <a:rPr lang="en-GB" sz="2000" dirty="0"/>
              <a:t>A HES episode with admission date in the years 2018-2022 has SMI recorded as a diagnosis, or treatment speciality</a:t>
            </a:r>
          </a:p>
          <a:p>
            <a:pPr lvl="1"/>
            <a:endParaRPr lang="en-GB" sz="2000" dirty="0"/>
          </a:p>
          <a:p>
            <a:r>
              <a:rPr lang="en-GB" sz="2000" b="1" dirty="0"/>
              <a:t>Identify those who died in 2022</a:t>
            </a:r>
          </a:p>
          <a:p>
            <a:endParaRPr lang="en-GB" sz="2000" dirty="0"/>
          </a:p>
        </p:txBody>
      </p:sp>
      <p:graphicFrame>
        <p:nvGraphicFramePr>
          <p:cNvPr id="3" name="Table 2">
            <a:extLst>
              <a:ext uri="{FF2B5EF4-FFF2-40B4-BE49-F238E27FC236}">
                <a16:creationId xmlns:a16="http://schemas.microsoft.com/office/drawing/2014/main" id="{87920500-43F0-05EF-6B47-B9DE65AEFE59}"/>
              </a:ext>
            </a:extLst>
          </p:cNvPr>
          <p:cNvGraphicFramePr>
            <a:graphicFrameLocks noGrp="1"/>
          </p:cNvGraphicFramePr>
          <p:nvPr/>
        </p:nvGraphicFramePr>
        <p:xfrm>
          <a:off x="252550" y="4394553"/>
          <a:ext cx="7200000" cy="155448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199703462"/>
                    </a:ext>
                  </a:extLst>
                </a:gridCol>
                <a:gridCol w="1440000">
                  <a:extLst>
                    <a:ext uri="{9D8B030D-6E8A-4147-A177-3AD203B41FA5}">
                      <a16:colId xmlns:a16="http://schemas.microsoft.com/office/drawing/2014/main" val="1028571804"/>
                    </a:ext>
                  </a:extLst>
                </a:gridCol>
                <a:gridCol w="1440000">
                  <a:extLst>
                    <a:ext uri="{9D8B030D-6E8A-4147-A177-3AD203B41FA5}">
                      <a16:colId xmlns:a16="http://schemas.microsoft.com/office/drawing/2014/main" val="1353561773"/>
                    </a:ext>
                  </a:extLst>
                </a:gridCol>
                <a:gridCol w="1440000">
                  <a:extLst>
                    <a:ext uri="{9D8B030D-6E8A-4147-A177-3AD203B41FA5}">
                      <a16:colId xmlns:a16="http://schemas.microsoft.com/office/drawing/2014/main" val="4209575207"/>
                    </a:ext>
                  </a:extLst>
                </a:gridCol>
                <a:gridCol w="1440000">
                  <a:extLst>
                    <a:ext uri="{9D8B030D-6E8A-4147-A177-3AD203B41FA5}">
                      <a16:colId xmlns:a16="http://schemas.microsoft.com/office/drawing/2014/main" val="3547044466"/>
                    </a:ext>
                  </a:extLst>
                </a:gridCol>
              </a:tblGrid>
              <a:tr h="1157817">
                <a:tc>
                  <a:txBody>
                    <a:bodyPr/>
                    <a:lstStyle/>
                    <a:p>
                      <a:pPr algn="l" fontAlgn="b"/>
                      <a:r>
                        <a:rPr lang="en-GB" sz="1800" b="1" u="none" strike="noStrike" kern="1200" dirty="0">
                          <a:solidFill>
                            <a:schemeClr val="lt1"/>
                          </a:solidFill>
                          <a:effectLst/>
                          <a:latin typeface="+mn-lt"/>
                          <a:ea typeface="+mn-ea"/>
                          <a:cs typeface="+mn-cs"/>
                        </a:rPr>
                        <a:t>People</a:t>
                      </a:r>
                    </a:p>
                  </a:txBody>
                  <a:tcPr anchor="ctr"/>
                </a:tc>
                <a:tc>
                  <a:txBody>
                    <a:bodyPr/>
                    <a:lstStyle/>
                    <a:p>
                      <a:pPr algn="l" fontAlgn="b"/>
                      <a:r>
                        <a:rPr lang="en-GB" sz="1800" u="none" strike="noStrike" dirty="0">
                          <a:effectLst/>
                        </a:rPr>
                        <a:t>Identified by diagnosis</a:t>
                      </a:r>
                      <a:endParaRPr lang="en-GB" sz="1800" b="0" i="0" u="none" strike="noStrike" dirty="0">
                        <a:solidFill>
                          <a:srgbClr val="000000"/>
                        </a:solidFill>
                        <a:effectLst/>
                        <a:latin typeface="Calibri" panose="020F0502020204030204" pitchFamily="34" charset="0"/>
                      </a:endParaRPr>
                    </a:p>
                  </a:txBody>
                  <a:tcPr anchor="ctr"/>
                </a:tc>
                <a:tc>
                  <a:txBody>
                    <a:bodyPr/>
                    <a:lstStyle/>
                    <a:p>
                      <a:pPr algn="l" fontAlgn="b"/>
                      <a:r>
                        <a:rPr lang="en-GB" sz="1800" u="none" strike="noStrike" dirty="0">
                          <a:effectLst/>
                        </a:rPr>
                        <a:t>Identified by treatment speciality</a:t>
                      </a:r>
                      <a:endParaRPr lang="en-GB" sz="1800" b="0" i="0" u="none" strike="noStrike" dirty="0">
                        <a:solidFill>
                          <a:srgbClr val="000000"/>
                        </a:solidFill>
                        <a:effectLst/>
                        <a:latin typeface="Calibri" panose="020F0502020204030204" pitchFamily="34" charset="0"/>
                      </a:endParaRPr>
                    </a:p>
                  </a:txBody>
                  <a:tcPr anchor="ctr"/>
                </a:tc>
                <a:tc>
                  <a:txBody>
                    <a:bodyPr/>
                    <a:lstStyle/>
                    <a:p>
                      <a:pPr algn="l" fontAlgn="b"/>
                      <a:r>
                        <a:rPr lang="en-GB" sz="1800" u="none" strike="noStrike">
                          <a:effectLst/>
                        </a:rPr>
                        <a:t>Number of deaths</a:t>
                      </a:r>
                      <a:endParaRPr lang="en-GB" sz="1800" b="0" i="0" u="none" strike="noStrike" dirty="0">
                        <a:solidFill>
                          <a:srgbClr val="000000"/>
                        </a:solidFill>
                        <a:effectLst/>
                        <a:latin typeface="Calibri" panose="020F0502020204030204" pitchFamily="34" charset="0"/>
                      </a:endParaRPr>
                    </a:p>
                  </a:txBody>
                  <a:tcPr anchor="ctr"/>
                </a:tc>
                <a:tc>
                  <a:txBody>
                    <a:bodyPr/>
                    <a:lstStyle/>
                    <a:p>
                      <a:pPr algn="l" fontAlgn="b"/>
                      <a:r>
                        <a:rPr lang="en-GB" sz="1800" u="none" strike="noStrike">
                          <a:effectLst/>
                        </a:rPr>
                        <a:t>Percentage of people who died</a:t>
                      </a:r>
                      <a:endParaRPr lang="en-GB" sz="18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469655986"/>
                  </a:ext>
                </a:extLst>
              </a:tr>
              <a:tr h="356251">
                <a:tc>
                  <a:txBody>
                    <a:bodyPr/>
                    <a:lstStyle/>
                    <a:p>
                      <a:pPr algn="r" fontAlgn="b"/>
                      <a:r>
                        <a:rPr lang="en-GB" sz="1800" u="none" strike="noStrike" dirty="0">
                          <a:effectLst/>
                        </a:rPr>
                        <a:t>337,906</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dirty="0">
                          <a:effectLst/>
                        </a:rPr>
                        <a:t>264,934</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dirty="0">
                          <a:effectLst/>
                        </a:rPr>
                        <a:t>152,407</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dirty="0">
                          <a:solidFill>
                            <a:srgbClr val="FF0000"/>
                          </a:solidFill>
                          <a:effectLst/>
                        </a:rPr>
                        <a:t>8,814</a:t>
                      </a:r>
                      <a:endParaRPr lang="en-GB" sz="1800" b="0" i="0" u="none" strike="noStrike" dirty="0">
                        <a:solidFill>
                          <a:srgbClr val="FF0000"/>
                        </a:solidFill>
                        <a:effectLst/>
                        <a:latin typeface="Calibri" panose="020F0502020204030204" pitchFamily="34" charset="0"/>
                      </a:endParaRPr>
                    </a:p>
                  </a:txBody>
                  <a:tcPr anchor="b"/>
                </a:tc>
                <a:tc>
                  <a:txBody>
                    <a:bodyPr/>
                    <a:lstStyle/>
                    <a:p>
                      <a:pPr algn="r" fontAlgn="b"/>
                      <a:r>
                        <a:rPr lang="en-GB" sz="1800" u="none" strike="noStrike" dirty="0">
                          <a:effectLst/>
                          <a:highlight>
                            <a:srgbClr val="FFFF00"/>
                          </a:highlight>
                        </a:rPr>
                        <a:t>2.6%</a:t>
                      </a:r>
                      <a:endParaRPr lang="en-GB" sz="1800" b="0" i="0" u="none" strike="noStrike" dirty="0">
                        <a:solidFill>
                          <a:srgbClr val="000000"/>
                        </a:solidFill>
                        <a:effectLst/>
                        <a:highlight>
                          <a:srgbClr val="FFFF00"/>
                        </a:highlight>
                        <a:latin typeface="Calibri" panose="020F0502020204030204" pitchFamily="34" charset="0"/>
                      </a:endParaRPr>
                    </a:p>
                  </a:txBody>
                  <a:tcPr anchor="b"/>
                </a:tc>
                <a:extLst>
                  <a:ext uri="{0D108BD9-81ED-4DB2-BD59-A6C34878D82A}">
                    <a16:rowId xmlns:a16="http://schemas.microsoft.com/office/drawing/2014/main" val="1504496451"/>
                  </a:ext>
                </a:extLst>
              </a:tr>
            </a:tbl>
          </a:graphicData>
        </a:graphic>
      </p:graphicFrame>
    </p:spTree>
    <p:extLst>
      <p:ext uri="{BB962C8B-B14F-4D97-AF65-F5344CB8AC3E}">
        <p14:creationId xmlns:p14="http://schemas.microsoft.com/office/powerpoint/2010/main" val="1843459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F3F2-100A-F8F4-6F1D-6783FB2CAB0E}"/>
              </a:ext>
            </a:extLst>
          </p:cNvPr>
          <p:cNvSpPr>
            <a:spLocks noGrp="1"/>
          </p:cNvSpPr>
          <p:nvPr>
            <p:ph type="title"/>
          </p:nvPr>
        </p:nvSpPr>
        <p:spPr/>
        <p:txBody>
          <a:bodyPr>
            <a:normAutofit/>
          </a:bodyPr>
          <a:lstStyle/>
          <a:p>
            <a:r>
              <a:rPr lang="en-GB" sz="2400" dirty="0"/>
              <a:t>% deaths of people with SMI in cohort </a:t>
            </a:r>
            <a:r>
              <a:rPr lang="en-GB" sz="2400" dirty="0">
                <a:highlight>
                  <a:srgbClr val="FFFF00"/>
                </a:highlight>
              </a:rPr>
              <a:t>c.f. 1% prevalence</a:t>
            </a:r>
            <a:endParaRPr lang="en-GB" sz="2400" dirty="0"/>
          </a:p>
        </p:txBody>
      </p:sp>
      <p:graphicFrame>
        <p:nvGraphicFramePr>
          <p:cNvPr id="5" name="Table 4">
            <a:extLst>
              <a:ext uri="{FF2B5EF4-FFF2-40B4-BE49-F238E27FC236}">
                <a16:creationId xmlns:a16="http://schemas.microsoft.com/office/drawing/2014/main" id="{519F13B4-FD0A-04B0-7880-FB9AC807C9B8}"/>
              </a:ext>
            </a:extLst>
          </p:cNvPr>
          <p:cNvGraphicFramePr>
            <a:graphicFrameLocks noGrp="1"/>
          </p:cNvGraphicFramePr>
          <p:nvPr/>
        </p:nvGraphicFramePr>
        <p:xfrm>
          <a:off x="1397698" y="1351053"/>
          <a:ext cx="8822601" cy="4607751"/>
        </p:xfrm>
        <a:graphic>
          <a:graphicData uri="http://schemas.openxmlformats.org/drawingml/2006/table">
            <a:tbl>
              <a:tblPr firstRow="1" bandRow="1">
                <a:tableStyleId>{5C22544A-7EE6-4342-B048-85BDC9FD1C3A}</a:tableStyleId>
              </a:tblPr>
              <a:tblGrid>
                <a:gridCol w="1016950">
                  <a:extLst>
                    <a:ext uri="{9D8B030D-6E8A-4147-A177-3AD203B41FA5}">
                      <a16:colId xmlns:a16="http://schemas.microsoft.com/office/drawing/2014/main" val="4239481313"/>
                    </a:ext>
                  </a:extLst>
                </a:gridCol>
                <a:gridCol w="1014153">
                  <a:extLst>
                    <a:ext uri="{9D8B030D-6E8A-4147-A177-3AD203B41FA5}">
                      <a16:colId xmlns:a16="http://schemas.microsoft.com/office/drawing/2014/main" val="2729990152"/>
                    </a:ext>
                  </a:extLst>
                </a:gridCol>
                <a:gridCol w="1080655">
                  <a:extLst>
                    <a:ext uri="{9D8B030D-6E8A-4147-A177-3AD203B41FA5}">
                      <a16:colId xmlns:a16="http://schemas.microsoft.com/office/drawing/2014/main" val="408818003"/>
                    </a:ext>
                  </a:extLst>
                </a:gridCol>
                <a:gridCol w="1105592">
                  <a:extLst>
                    <a:ext uri="{9D8B030D-6E8A-4147-A177-3AD203B41FA5}">
                      <a16:colId xmlns:a16="http://schemas.microsoft.com/office/drawing/2014/main" val="1937163059"/>
                    </a:ext>
                  </a:extLst>
                </a:gridCol>
                <a:gridCol w="1246909">
                  <a:extLst>
                    <a:ext uri="{9D8B030D-6E8A-4147-A177-3AD203B41FA5}">
                      <a16:colId xmlns:a16="http://schemas.microsoft.com/office/drawing/2014/main" val="957034926"/>
                    </a:ext>
                  </a:extLst>
                </a:gridCol>
                <a:gridCol w="1537855">
                  <a:extLst>
                    <a:ext uri="{9D8B030D-6E8A-4147-A177-3AD203B41FA5}">
                      <a16:colId xmlns:a16="http://schemas.microsoft.com/office/drawing/2014/main" val="1702665808"/>
                    </a:ext>
                  </a:extLst>
                </a:gridCol>
                <a:gridCol w="1820487">
                  <a:extLst>
                    <a:ext uri="{9D8B030D-6E8A-4147-A177-3AD203B41FA5}">
                      <a16:colId xmlns:a16="http://schemas.microsoft.com/office/drawing/2014/main" val="2279790411"/>
                    </a:ext>
                  </a:extLst>
                </a:gridCol>
              </a:tblGrid>
              <a:tr h="833798">
                <a:tc>
                  <a:txBody>
                    <a:bodyPr/>
                    <a:lstStyle/>
                    <a:p>
                      <a:pPr algn="l" fontAlgn="b"/>
                      <a:r>
                        <a:rPr lang="en-GB" sz="1800" u="none" strike="noStrike" dirty="0">
                          <a:effectLst/>
                        </a:rPr>
                        <a:t>Age</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dirty="0">
                          <a:effectLst/>
                        </a:rPr>
                        <a:t>Sex</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a:effectLst/>
                        </a:rPr>
                        <a:t>SMI cohort</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a:effectLst/>
                        </a:rPr>
                        <a:t>Deaths in cohort</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a:effectLst/>
                        </a:rPr>
                        <a:t>Mortality rate (%)</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a:effectLst/>
                        </a:rPr>
                        <a:t>Background mortality rate (%)</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dirty="0">
                          <a:effectLst/>
                        </a:rPr>
                        <a:t>Cohort deaths as % of all deaths</a:t>
                      </a:r>
                      <a:endParaRPr lang="en-GB" sz="1800" b="0"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1824391712"/>
                  </a:ext>
                </a:extLst>
              </a:tr>
              <a:tr h="396993">
                <a:tc>
                  <a:txBody>
                    <a:bodyPr/>
                    <a:lstStyle/>
                    <a:p>
                      <a:pPr algn="l" fontAlgn="b"/>
                      <a:r>
                        <a:rPr lang="en-GB" sz="1800" u="none" strike="noStrike" dirty="0">
                          <a:effectLst/>
                          <a:highlight>
                            <a:srgbClr val="FFFF00"/>
                          </a:highlight>
                        </a:rPr>
                        <a:t>18-44</a:t>
                      </a:r>
                      <a:endParaRPr lang="en-GB" sz="1800" b="0" i="0" u="none" strike="noStrike" dirty="0">
                        <a:solidFill>
                          <a:srgbClr val="000000"/>
                        </a:solidFill>
                        <a:effectLst/>
                        <a:highlight>
                          <a:srgbClr val="FFFF00"/>
                        </a:highlight>
                        <a:latin typeface="Calibri" panose="020F0502020204030204" pitchFamily="34" charset="0"/>
                      </a:endParaRPr>
                    </a:p>
                  </a:txBody>
                  <a:tcPr anchor="b"/>
                </a:tc>
                <a:tc>
                  <a:txBody>
                    <a:bodyPr/>
                    <a:lstStyle/>
                    <a:p>
                      <a:pPr algn="l" fontAlgn="b"/>
                      <a:r>
                        <a:rPr lang="en-GB" sz="1800" u="none" strike="noStrike" dirty="0">
                          <a:effectLst/>
                        </a:rPr>
                        <a:t>Male</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dirty="0">
                          <a:effectLst/>
                        </a:rPr>
                        <a:t>75,430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778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1.0</a:t>
                      </a:r>
                      <a:endParaRPr lang="en-GB" sz="1800" b="0" i="0" u="none" strike="noStrike">
                        <a:solidFill>
                          <a:srgbClr val="000000"/>
                        </a:solidFill>
                        <a:effectLst/>
                        <a:latin typeface="Calibri" panose="020F0502020204030204" pitchFamily="34" charset="0"/>
                      </a:endParaRPr>
                    </a:p>
                  </a:txBody>
                  <a:tcPr anchor="b"/>
                </a:tc>
                <a:tc>
                  <a:txBody>
                    <a:bodyPr/>
                    <a:lstStyle/>
                    <a:p>
                      <a:pPr algn="r" fontAlgn="b"/>
                      <a:r>
                        <a:rPr lang="en-GB" sz="1800" u="none" strike="noStrike" dirty="0">
                          <a:effectLst/>
                        </a:rPr>
                        <a:t>0.1</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dirty="0">
                          <a:effectLst/>
                          <a:highlight>
                            <a:srgbClr val="FFFF00"/>
                          </a:highlight>
                        </a:rPr>
                        <a:t>8.2</a:t>
                      </a:r>
                      <a:endParaRPr lang="en-GB" sz="1800" b="0" i="0" u="none" strike="noStrike" dirty="0">
                        <a:solidFill>
                          <a:srgbClr val="000000"/>
                        </a:solidFill>
                        <a:effectLst/>
                        <a:highlight>
                          <a:srgbClr val="FFFF00"/>
                        </a:highlight>
                        <a:latin typeface="Calibri" panose="020F0502020204030204" pitchFamily="34" charset="0"/>
                      </a:endParaRPr>
                    </a:p>
                  </a:txBody>
                  <a:tcPr anchor="b"/>
                </a:tc>
                <a:extLst>
                  <a:ext uri="{0D108BD9-81ED-4DB2-BD59-A6C34878D82A}">
                    <a16:rowId xmlns:a16="http://schemas.microsoft.com/office/drawing/2014/main" val="3352050287"/>
                  </a:ext>
                </a:extLst>
              </a:tr>
              <a:tr h="396993">
                <a:tc>
                  <a:txBody>
                    <a:bodyPr/>
                    <a:lstStyle/>
                    <a:p>
                      <a:pPr algn="l" fontAlgn="b"/>
                      <a:r>
                        <a:rPr lang="en-GB" sz="1800" u="none" strike="noStrike" dirty="0">
                          <a:effectLst/>
                        </a:rPr>
                        <a:t>45-54</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Male</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33,171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866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dirty="0">
                          <a:effectLst/>
                        </a:rPr>
                        <a:t>2.6</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0.3</a:t>
                      </a:r>
                      <a:endParaRPr lang="en-GB" sz="1800" b="0" i="0" u="none" strike="noStrike">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6.9</a:t>
                      </a:r>
                      <a:endParaRPr lang="en-GB" sz="1800" b="0" i="0" u="none" strike="noStrike">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4092853728"/>
                  </a:ext>
                </a:extLst>
              </a:tr>
              <a:tr h="396993">
                <a:tc>
                  <a:txBody>
                    <a:bodyPr/>
                    <a:lstStyle/>
                    <a:p>
                      <a:pPr algn="l" fontAlgn="b"/>
                      <a:r>
                        <a:rPr lang="en-GB" sz="1800" u="none" strike="noStrike">
                          <a:effectLst/>
                        </a:rPr>
                        <a:t>55-64</a:t>
                      </a:r>
                      <a:endParaRPr lang="en-GB" sz="1800" b="0" i="0" u="none" strike="noStrike">
                        <a:solidFill>
                          <a:srgbClr val="000000"/>
                        </a:solidFill>
                        <a:effectLst/>
                        <a:latin typeface="Calibri" panose="020F0502020204030204" pitchFamily="34" charset="0"/>
                      </a:endParaRPr>
                    </a:p>
                  </a:txBody>
                  <a:tcPr anchor="b"/>
                </a:tc>
                <a:tc>
                  <a:txBody>
                    <a:bodyPr/>
                    <a:lstStyle/>
                    <a:p>
                      <a:pPr algn="l" fontAlgn="b"/>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Male</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 30,751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 1,339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4.4</a:t>
                      </a:r>
                      <a:endParaRPr lang="en-GB" sz="1800" b="0" i="0" u="none" strike="noStrike">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0.7</a:t>
                      </a:r>
                      <a:endParaRPr lang="en-GB" sz="1800" b="0" i="0" u="none" strike="noStrike">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5.0</a:t>
                      </a:r>
                      <a:endParaRPr lang="en-GB" sz="1800" b="0" i="0" u="none" strike="noStrike">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1388880724"/>
                  </a:ext>
                </a:extLst>
              </a:tr>
              <a:tr h="396993">
                <a:tc>
                  <a:txBody>
                    <a:bodyPr/>
                    <a:lstStyle/>
                    <a:p>
                      <a:pPr algn="l" fontAlgn="b"/>
                      <a:r>
                        <a:rPr lang="en-GB" sz="1800" u="none" strike="noStrike">
                          <a:effectLst/>
                        </a:rPr>
                        <a:t>65-75</a:t>
                      </a:r>
                      <a:endParaRPr lang="en-GB" sz="1800" b="0" i="0" u="none" strike="noStrike">
                        <a:solidFill>
                          <a:srgbClr val="000000"/>
                        </a:solidFill>
                        <a:effectLst/>
                        <a:latin typeface="Calibri" panose="020F0502020204030204" pitchFamily="34" charset="0"/>
                      </a:endParaRPr>
                    </a:p>
                  </a:txBody>
                  <a:tcPr anchor="b"/>
                </a:tc>
                <a:tc>
                  <a:txBody>
                    <a:bodyPr/>
                    <a:lstStyle/>
                    <a:p>
                      <a:pPr algn="l" fontAlgn="b"/>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Male</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 22,740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 2,112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9.3</a:t>
                      </a:r>
                      <a:endParaRPr lang="en-GB" sz="1800" b="0" i="0" u="none" strike="noStrike">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1.7</a:t>
                      </a:r>
                      <a:endParaRPr lang="en-GB" sz="1800" b="0" i="0" u="none" strike="noStrike">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4.2</a:t>
                      </a:r>
                      <a:endParaRPr lang="en-GB" sz="1800" b="0" i="0" u="none" strike="noStrike">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4017856971"/>
                  </a:ext>
                </a:extLst>
              </a:tr>
              <a:tr h="396993">
                <a:tc>
                  <a:txBody>
                    <a:bodyPr/>
                    <a:lstStyle/>
                    <a:p>
                      <a:pPr algn="l" fontAlgn="b"/>
                      <a:r>
                        <a:rPr lang="en-GB" sz="1800" u="none" strike="noStrike" dirty="0">
                          <a:effectLst/>
                          <a:highlight>
                            <a:srgbClr val="FFFF00"/>
                          </a:highlight>
                        </a:rPr>
                        <a:t>18-44</a:t>
                      </a:r>
                      <a:endParaRPr lang="en-GB" sz="1800" b="0" i="0" u="none" strike="noStrike" dirty="0">
                        <a:solidFill>
                          <a:srgbClr val="000000"/>
                        </a:solidFill>
                        <a:effectLst/>
                        <a:highlight>
                          <a:srgbClr val="FFFF00"/>
                        </a:highlight>
                        <a:latin typeface="Calibri" panose="020F0502020204030204" pitchFamily="34" charset="0"/>
                      </a:endParaRPr>
                    </a:p>
                  </a:txBody>
                  <a:tcPr anchor="b"/>
                </a:tc>
                <a:tc>
                  <a:txBody>
                    <a:bodyPr/>
                    <a:lstStyle/>
                    <a:p>
                      <a:pPr algn="l" fontAlgn="b"/>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Female</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 84,489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 496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0.6</a:t>
                      </a:r>
                      <a:endParaRPr lang="en-GB" sz="1800" b="0" i="0" u="none" strike="noStrike">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0.1</a:t>
                      </a:r>
                      <a:endParaRPr lang="en-GB" sz="1800" b="0" i="0" u="none" strike="noStrike">
                        <a:solidFill>
                          <a:srgbClr val="000000"/>
                        </a:solidFill>
                        <a:effectLst/>
                        <a:latin typeface="Calibri" panose="020F0502020204030204" pitchFamily="34" charset="0"/>
                      </a:endParaRPr>
                    </a:p>
                  </a:txBody>
                  <a:tcPr anchor="b"/>
                </a:tc>
                <a:tc>
                  <a:txBody>
                    <a:bodyPr/>
                    <a:lstStyle/>
                    <a:p>
                      <a:pPr algn="r" fontAlgn="b"/>
                      <a:r>
                        <a:rPr lang="en-GB" sz="1800" u="none" strike="noStrike" dirty="0">
                          <a:effectLst/>
                          <a:highlight>
                            <a:srgbClr val="FFFF00"/>
                          </a:highlight>
                        </a:rPr>
                        <a:t>9.3</a:t>
                      </a:r>
                      <a:endParaRPr lang="en-GB" sz="1800" b="0" i="0" u="none" strike="noStrike" dirty="0">
                        <a:solidFill>
                          <a:srgbClr val="000000"/>
                        </a:solidFill>
                        <a:effectLst/>
                        <a:highlight>
                          <a:srgbClr val="FFFF00"/>
                        </a:highlight>
                        <a:latin typeface="Calibri" panose="020F0502020204030204" pitchFamily="34" charset="0"/>
                      </a:endParaRPr>
                    </a:p>
                  </a:txBody>
                  <a:tcPr anchor="b"/>
                </a:tc>
                <a:extLst>
                  <a:ext uri="{0D108BD9-81ED-4DB2-BD59-A6C34878D82A}">
                    <a16:rowId xmlns:a16="http://schemas.microsoft.com/office/drawing/2014/main" val="3886116233"/>
                  </a:ext>
                </a:extLst>
              </a:tr>
              <a:tr h="382686">
                <a:tc>
                  <a:txBody>
                    <a:bodyPr/>
                    <a:lstStyle/>
                    <a:p>
                      <a:pPr algn="l" fontAlgn="b"/>
                      <a:r>
                        <a:rPr lang="en-GB" sz="1800" u="none" strike="noStrike" dirty="0">
                          <a:effectLst/>
                        </a:rPr>
                        <a:t>45-54</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Female</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 31,812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 516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dirty="0">
                          <a:effectLst/>
                        </a:rPr>
                        <a:t>1.6</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dirty="0">
                          <a:effectLst/>
                        </a:rPr>
                        <a:t>0.2</a:t>
                      </a:r>
                      <a:endParaRPr lang="en-GB" sz="1800" b="0" i="0" u="none" strike="noStrike" dirty="0">
                        <a:solidFill>
                          <a:srgbClr val="000000"/>
                        </a:solidFill>
                        <a:effectLst/>
                        <a:latin typeface="Calibri" panose="020F0502020204030204" pitchFamily="34" charset="0"/>
                      </a:endParaRPr>
                    </a:p>
                  </a:txBody>
                  <a:tcPr anchor="b"/>
                </a:tc>
                <a:tc>
                  <a:txBody>
                    <a:bodyPr/>
                    <a:lstStyle/>
                    <a:p>
                      <a:endParaRPr lang="en-GB" dirty="0">
                        <a:effectLst/>
                      </a:endParaRPr>
                    </a:p>
                    <a:p>
                      <a:pPr algn="r"/>
                      <a:br>
                        <a:rPr lang="en-GB" b="0" i="0" dirty="0">
                          <a:solidFill>
                            <a:srgbClr val="252423"/>
                          </a:solidFill>
                          <a:effectLst/>
                          <a:latin typeface="-apple-system"/>
                        </a:rPr>
                      </a:br>
                      <a:r>
                        <a:rPr lang="en-GB" sz="1800" u="none" strike="noStrike" dirty="0">
                          <a:effectLst/>
                        </a:rPr>
                        <a:t>6.3</a:t>
                      </a:r>
                      <a:endParaRPr lang="en-GB" sz="1800" b="0"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2758711950"/>
                  </a:ext>
                </a:extLst>
              </a:tr>
              <a:tr h="396993">
                <a:tc>
                  <a:txBody>
                    <a:bodyPr/>
                    <a:lstStyle/>
                    <a:p>
                      <a:pPr algn="l" fontAlgn="b"/>
                      <a:r>
                        <a:rPr lang="en-GB" sz="1800" u="none" strike="noStrike" dirty="0">
                          <a:effectLst/>
                        </a:rPr>
                        <a:t>55-64</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Female</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 31,197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 894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2.9</a:t>
                      </a:r>
                      <a:endParaRPr lang="en-GB" sz="1800" b="0" i="0" u="none" strike="noStrike">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0.5</a:t>
                      </a:r>
                      <a:endParaRPr lang="en-GB" sz="1800" b="0" i="0" u="none" strike="noStrike">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5.0</a:t>
                      </a:r>
                      <a:endParaRPr lang="en-GB" sz="1800" b="0" i="0" u="none" strike="noStrike">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3524946133"/>
                  </a:ext>
                </a:extLst>
              </a:tr>
              <a:tr h="396993">
                <a:tc>
                  <a:txBody>
                    <a:bodyPr/>
                    <a:lstStyle/>
                    <a:p>
                      <a:pPr algn="l" fontAlgn="b"/>
                      <a:r>
                        <a:rPr lang="en-GB" sz="1800" u="none" strike="noStrike">
                          <a:effectLst/>
                        </a:rPr>
                        <a:t>65-75</a:t>
                      </a:r>
                      <a:endParaRPr lang="en-GB" sz="1800" b="0" i="0" u="none" strike="noStrike">
                        <a:solidFill>
                          <a:srgbClr val="000000"/>
                        </a:solidFill>
                        <a:effectLst/>
                        <a:latin typeface="Calibri" panose="020F0502020204030204" pitchFamily="34" charset="0"/>
                      </a:endParaRPr>
                    </a:p>
                  </a:txBody>
                  <a:tcPr anchor="b"/>
                </a:tc>
                <a:tc>
                  <a:txBody>
                    <a:bodyPr/>
                    <a:lstStyle/>
                    <a:p>
                      <a:pPr algn="l" fontAlgn="b"/>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Female</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 26,783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a:effectLst/>
                        </a:rPr>
                        <a:t> 1,785 </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dirty="0">
                          <a:effectLst/>
                        </a:rPr>
                        <a:t>6.7</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dirty="0">
                          <a:effectLst/>
                        </a:rPr>
                        <a:t>1.1</a:t>
                      </a:r>
                      <a:endParaRPr lang="en-GB" sz="1800" b="0" i="0" u="none" strike="noStrike" dirty="0">
                        <a:solidFill>
                          <a:srgbClr val="000000"/>
                        </a:solidFill>
                        <a:effectLst/>
                        <a:latin typeface="Calibri" panose="020F0502020204030204" pitchFamily="34" charset="0"/>
                      </a:endParaRPr>
                    </a:p>
                  </a:txBody>
                  <a:tcPr anchor="b"/>
                </a:tc>
                <a:tc>
                  <a:txBody>
                    <a:bodyPr/>
                    <a:lstStyle/>
                    <a:p>
                      <a:pPr algn="r" fontAlgn="b"/>
                      <a:r>
                        <a:rPr lang="en-GB" sz="1800" u="none" strike="noStrike" dirty="0">
                          <a:effectLst/>
                        </a:rPr>
                        <a:t>5.0</a:t>
                      </a:r>
                      <a:endParaRPr lang="en-GB" sz="1800" b="0"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3984518578"/>
                  </a:ext>
                </a:extLst>
              </a:tr>
            </a:tbl>
          </a:graphicData>
        </a:graphic>
      </p:graphicFrame>
    </p:spTree>
    <p:extLst>
      <p:ext uri="{BB962C8B-B14F-4D97-AF65-F5344CB8AC3E}">
        <p14:creationId xmlns:p14="http://schemas.microsoft.com/office/powerpoint/2010/main" val="3669903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8359-D571-6C7C-A8AB-DA7B6037B1E3}"/>
              </a:ext>
            </a:extLst>
          </p:cNvPr>
          <p:cNvSpPr>
            <a:spLocks noGrp="1"/>
          </p:cNvSpPr>
          <p:nvPr>
            <p:ph type="title"/>
          </p:nvPr>
        </p:nvSpPr>
        <p:spPr>
          <a:xfrm>
            <a:off x="360000" y="360000"/>
            <a:ext cx="11446163" cy="1007246"/>
          </a:xfrm>
        </p:spPr>
        <p:txBody>
          <a:bodyPr>
            <a:normAutofit fontScale="90000"/>
          </a:bodyPr>
          <a:lstStyle/>
          <a:p>
            <a:r>
              <a:rPr lang="en-GB" dirty="0"/>
              <a:t>Place of death for SMI cohort compared to all deaths</a:t>
            </a:r>
            <a:br>
              <a:rPr lang="en-GB" dirty="0"/>
            </a:br>
            <a:r>
              <a:rPr lang="en-GB" sz="2000" dirty="0">
                <a:highlight>
                  <a:srgbClr val="FFFF00"/>
                </a:highlight>
              </a:rPr>
              <a:t>Produced by determining if 95% confidence limits overlap</a:t>
            </a:r>
            <a:r>
              <a:rPr lang="en-GB" sz="2000" dirty="0"/>
              <a:t> </a:t>
            </a:r>
            <a:br>
              <a:rPr lang="en-GB" sz="2000" dirty="0"/>
            </a:br>
            <a:r>
              <a:rPr lang="en-GB" sz="2000" dirty="0">
                <a:solidFill>
                  <a:srgbClr val="FF0000"/>
                </a:solidFill>
              </a:rPr>
              <a:t>N.B. risk of dying of cancer is higher in people with SMI</a:t>
            </a:r>
            <a:br>
              <a:rPr lang="en-GB" sz="1200" dirty="0"/>
            </a:br>
            <a:r>
              <a:rPr lang="en-GB" sz="2000" dirty="0"/>
              <a:t> </a:t>
            </a:r>
            <a:br>
              <a:rPr lang="en-GB" dirty="0"/>
            </a:br>
            <a:endParaRPr lang="en-GB" dirty="0"/>
          </a:p>
        </p:txBody>
      </p:sp>
      <p:graphicFrame>
        <p:nvGraphicFramePr>
          <p:cNvPr id="4" name="Table 3">
            <a:extLst>
              <a:ext uri="{FF2B5EF4-FFF2-40B4-BE49-F238E27FC236}">
                <a16:creationId xmlns:a16="http://schemas.microsoft.com/office/drawing/2014/main" id="{1A5534D4-9C57-ACE5-685E-8602AF815CBD}"/>
              </a:ext>
            </a:extLst>
          </p:cNvPr>
          <p:cNvGraphicFramePr>
            <a:graphicFrameLocks noGrp="1"/>
          </p:cNvGraphicFramePr>
          <p:nvPr/>
        </p:nvGraphicFramePr>
        <p:xfrm>
          <a:off x="698000" y="1483567"/>
          <a:ext cx="8916840" cy="4384080"/>
        </p:xfrm>
        <a:graphic>
          <a:graphicData uri="http://schemas.openxmlformats.org/drawingml/2006/table">
            <a:tbl>
              <a:tblPr firstRow="1" bandRow="1">
                <a:tableStyleId>{5C22544A-7EE6-4342-B048-85BDC9FD1C3A}</a:tableStyleId>
              </a:tblPr>
              <a:tblGrid>
                <a:gridCol w="1114605">
                  <a:extLst>
                    <a:ext uri="{9D8B030D-6E8A-4147-A177-3AD203B41FA5}">
                      <a16:colId xmlns:a16="http://schemas.microsoft.com/office/drawing/2014/main" val="1927523115"/>
                    </a:ext>
                  </a:extLst>
                </a:gridCol>
                <a:gridCol w="1114605">
                  <a:extLst>
                    <a:ext uri="{9D8B030D-6E8A-4147-A177-3AD203B41FA5}">
                      <a16:colId xmlns:a16="http://schemas.microsoft.com/office/drawing/2014/main" val="3398644852"/>
                    </a:ext>
                  </a:extLst>
                </a:gridCol>
                <a:gridCol w="1114605">
                  <a:extLst>
                    <a:ext uri="{9D8B030D-6E8A-4147-A177-3AD203B41FA5}">
                      <a16:colId xmlns:a16="http://schemas.microsoft.com/office/drawing/2014/main" val="2485915358"/>
                    </a:ext>
                  </a:extLst>
                </a:gridCol>
                <a:gridCol w="1009156">
                  <a:extLst>
                    <a:ext uri="{9D8B030D-6E8A-4147-A177-3AD203B41FA5}">
                      <a16:colId xmlns:a16="http://schemas.microsoft.com/office/drawing/2014/main" val="469570257"/>
                    </a:ext>
                  </a:extLst>
                </a:gridCol>
                <a:gridCol w="1220054">
                  <a:extLst>
                    <a:ext uri="{9D8B030D-6E8A-4147-A177-3AD203B41FA5}">
                      <a16:colId xmlns:a16="http://schemas.microsoft.com/office/drawing/2014/main" val="3829993442"/>
                    </a:ext>
                  </a:extLst>
                </a:gridCol>
                <a:gridCol w="1114605">
                  <a:extLst>
                    <a:ext uri="{9D8B030D-6E8A-4147-A177-3AD203B41FA5}">
                      <a16:colId xmlns:a16="http://schemas.microsoft.com/office/drawing/2014/main" val="1694211984"/>
                    </a:ext>
                  </a:extLst>
                </a:gridCol>
                <a:gridCol w="1114605">
                  <a:extLst>
                    <a:ext uri="{9D8B030D-6E8A-4147-A177-3AD203B41FA5}">
                      <a16:colId xmlns:a16="http://schemas.microsoft.com/office/drawing/2014/main" val="394786668"/>
                    </a:ext>
                  </a:extLst>
                </a:gridCol>
                <a:gridCol w="1114605">
                  <a:extLst>
                    <a:ext uri="{9D8B030D-6E8A-4147-A177-3AD203B41FA5}">
                      <a16:colId xmlns:a16="http://schemas.microsoft.com/office/drawing/2014/main" val="2647235898"/>
                    </a:ext>
                  </a:extLst>
                </a:gridCol>
              </a:tblGrid>
              <a:tr h="540000">
                <a:tc>
                  <a:txBody>
                    <a:bodyPr/>
                    <a:lstStyle/>
                    <a:p>
                      <a:pPr algn="l" fontAlgn="b"/>
                      <a:r>
                        <a:rPr lang="en-GB" sz="1800" u="none" strike="noStrike" dirty="0">
                          <a:effectLst/>
                        </a:rPr>
                        <a:t>Age</a:t>
                      </a:r>
                      <a:endParaRPr lang="en-GB" sz="1800" b="0" i="0" u="none" strike="noStrike" dirty="0">
                        <a:solidFill>
                          <a:srgbClr val="000000"/>
                        </a:solidFill>
                        <a:effectLst/>
                        <a:latin typeface="Calibri" panose="020F0502020204030204" pitchFamily="34" charset="0"/>
                      </a:endParaRPr>
                    </a:p>
                  </a:txBody>
                  <a:tcPr/>
                </a:tc>
                <a:tc>
                  <a:txBody>
                    <a:bodyPr/>
                    <a:lstStyle/>
                    <a:p>
                      <a:pPr algn="l" fontAlgn="b"/>
                      <a:r>
                        <a:rPr lang="en-GB" sz="1800" u="none" strike="noStrike" dirty="0">
                          <a:effectLst/>
                        </a:rPr>
                        <a:t>Sex</a:t>
                      </a:r>
                      <a:endParaRPr lang="en-GB" sz="1800" b="0" i="0" u="none" strike="noStrike" dirty="0">
                        <a:solidFill>
                          <a:srgbClr val="000000"/>
                        </a:solidFill>
                        <a:effectLst/>
                        <a:latin typeface="Calibri" panose="020F0502020204030204" pitchFamily="34" charset="0"/>
                      </a:endParaRPr>
                    </a:p>
                  </a:txBody>
                  <a:tcPr/>
                </a:tc>
                <a:tc>
                  <a:txBody>
                    <a:bodyPr/>
                    <a:lstStyle/>
                    <a:p>
                      <a:pPr algn="l" fontAlgn="b"/>
                      <a:r>
                        <a:rPr lang="en-GB" sz="1800" u="none" strike="noStrike" dirty="0">
                          <a:effectLst/>
                        </a:rPr>
                        <a:t>N</a:t>
                      </a:r>
                      <a:endParaRPr lang="en-GB" sz="1800" b="0" i="0" u="none" strike="noStrike" dirty="0">
                        <a:solidFill>
                          <a:srgbClr val="000000"/>
                        </a:solidFill>
                        <a:effectLst/>
                        <a:latin typeface="Calibri" panose="020F0502020204030204" pitchFamily="34" charset="0"/>
                      </a:endParaRPr>
                    </a:p>
                  </a:txBody>
                  <a:tcPr/>
                </a:tc>
                <a:tc>
                  <a:txBody>
                    <a:bodyPr/>
                    <a:lstStyle/>
                    <a:p>
                      <a:pPr algn="l" fontAlgn="b"/>
                      <a:r>
                        <a:rPr lang="en-GB" sz="1800" b="1" i="0" u="none" strike="noStrike" dirty="0">
                          <a:solidFill>
                            <a:schemeClr val="bg1"/>
                          </a:solidFill>
                          <a:effectLst/>
                          <a:latin typeface="+mj-lt"/>
                        </a:rPr>
                        <a:t>Hospital</a:t>
                      </a:r>
                    </a:p>
                  </a:txBody>
                  <a:tcPr/>
                </a:tc>
                <a:tc>
                  <a:txBody>
                    <a:bodyPr/>
                    <a:lstStyle/>
                    <a:p>
                      <a:pPr algn="l" fontAlgn="b"/>
                      <a:r>
                        <a:rPr lang="en-GB" sz="1800" b="1" i="0" u="none" strike="noStrike" dirty="0">
                          <a:solidFill>
                            <a:schemeClr val="bg1"/>
                          </a:solidFill>
                          <a:effectLst/>
                          <a:latin typeface="+mj-lt"/>
                        </a:rPr>
                        <a:t>Home</a:t>
                      </a:r>
                    </a:p>
                  </a:txBody>
                  <a:tcPr/>
                </a:tc>
                <a:tc>
                  <a:txBody>
                    <a:bodyPr/>
                    <a:lstStyle/>
                    <a:p>
                      <a:pPr algn="l" fontAlgn="b"/>
                      <a:r>
                        <a:rPr lang="en-GB" sz="1800" b="1" i="0" u="none" strike="noStrike" dirty="0">
                          <a:solidFill>
                            <a:schemeClr val="bg1"/>
                          </a:solidFill>
                          <a:effectLst/>
                          <a:latin typeface="+mj-lt"/>
                        </a:rPr>
                        <a:t>Care home</a:t>
                      </a:r>
                    </a:p>
                  </a:txBody>
                  <a:tcPr/>
                </a:tc>
                <a:tc>
                  <a:txBody>
                    <a:bodyPr/>
                    <a:lstStyle/>
                    <a:p>
                      <a:pPr algn="l" fontAlgn="b"/>
                      <a:r>
                        <a:rPr lang="en-GB" sz="1800" b="1" i="0" u="none" strike="noStrike" dirty="0">
                          <a:solidFill>
                            <a:schemeClr val="bg1"/>
                          </a:solidFill>
                          <a:effectLst/>
                          <a:latin typeface="+mj-lt"/>
                        </a:rPr>
                        <a:t>Hospice</a:t>
                      </a:r>
                    </a:p>
                  </a:txBody>
                  <a:tcPr/>
                </a:tc>
                <a:tc>
                  <a:txBody>
                    <a:bodyPr/>
                    <a:lstStyle/>
                    <a:p>
                      <a:pPr algn="l" fontAlgn="b"/>
                      <a:r>
                        <a:rPr lang="en-GB" sz="1800" b="1" i="0" u="none" strike="noStrike" dirty="0">
                          <a:solidFill>
                            <a:schemeClr val="bg1"/>
                          </a:solidFill>
                          <a:effectLst/>
                          <a:latin typeface="+mj-lt"/>
                        </a:rPr>
                        <a:t>Other places</a:t>
                      </a:r>
                    </a:p>
                  </a:txBody>
                  <a:tcPr/>
                </a:tc>
                <a:extLst>
                  <a:ext uri="{0D108BD9-81ED-4DB2-BD59-A6C34878D82A}">
                    <a16:rowId xmlns:a16="http://schemas.microsoft.com/office/drawing/2014/main" val="2917858553"/>
                  </a:ext>
                </a:extLst>
              </a:tr>
              <a:tr h="468000">
                <a:tc>
                  <a:txBody>
                    <a:bodyPr/>
                    <a:lstStyle/>
                    <a:p>
                      <a:pPr algn="l" fontAlgn="b"/>
                      <a:r>
                        <a:rPr lang="en-GB" sz="1800" u="none" strike="noStrike" dirty="0">
                          <a:effectLst/>
                        </a:rPr>
                        <a:t>18-44</a:t>
                      </a:r>
                      <a:endParaRPr lang="en-GB" sz="1800" b="0" i="0" u="none" strike="noStrike" dirty="0">
                        <a:solidFill>
                          <a:srgbClr val="000000"/>
                        </a:solidFill>
                        <a:effectLst/>
                        <a:latin typeface="Calibri" panose="020F0502020204030204" pitchFamily="34" charset="0"/>
                      </a:endParaRPr>
                    </a:p>
                  </a:txBody>
                  <a:tcPr anchor="ctr"/>
                </a:tc>
                <a:tc>
                  <a:txBody>
                    <a:bodyPr/>
                    <a:lstStyle/>
                    <a:p>
                      <a:pPr algn="l" fontAlgn="b"/>
                      <a:r>
                        <a:rPr lang="en-GB" sz="1800" u="none" strike="noStrike" dirty="0">
                          <a:effectLst/>
                        </a:rPr>
                        <a:t>Male</a:t>
                      </a:r>
                    </a:p>
                  </a:txBody>
                  <a:tcPr anchor="ctr"/>
                </a:tc>
                <a:tc>
                  <a:txBody>
                    <a:bodyPr/>
                    <a:lstStyle/>
                    <a:p>
                      <a:pPr algn="r" fontAlgn="b"/>
                      <a:r>
                        <a:rPr lang="en-GB" sz="1800" b="0" i="0" u="none" strike="noStrike" dirty="0">
                          <a:solidFill>
                            <a:srgbClr val="000000"/>
                          </a:solidFill>
                          <a:effectLst/>
                          <a:latin typeface="+mn-lt"/>
                        </a:rPr>
                        <a:t>752</a:t>
                      </a:r>
                    </a:p>
                  </a:txBody>
                  <a:tcPr anchor="ctr"/>
                </a:tc>
                <a:tc>
                  <a:txBody>
                    <a:bodyPr/>
                    <a:lstStyle/>
                    <a:p>
                      <a:pPr algn="ctr" fontAlgn="b"/>
                      <a:r>
                        <a:rPr lang="en-GB" sz="1800" b="0" i="0" u="none" strike="noStrike">
                          <a:solidFill>
                            <a:srgbClr val="000000"/>
                          </a:solidFill>
                          <a:effectLst/>
                          <a:latin typeface="+mj-lt"/>
                        </a:rPr>
                        <a:t>Lower</a:t>
                      </a:r>
                    </a:p>
                  </a:txBody>
                  <a:tcPr marL="6350" marR="6350" marT="6350" marB="0" anchor="ctr"/>
                </a:tc>
                <a:tc>
                  <a:txBody>
                    <a:bodyPr/>
                    <a:lstStyle/>
                    <a:p>
                      <a:pPr algn="ctr" fontAlgn="b"/>
                      <a:r>
                        <a:rPr lang="en-GB" sz="1800" b="0" i="0" u="none" strike="noStrike">
                          <a:solidFill>
                            <a:srgbClr val="000000"/>
                          </a:solidFill>
                          <a:effectLst/>
                          <a:latin typeface="+mj-lt"/>
                        </a:rPr>
                        <a:t>Higher</a:t>
                      </a:r>
                    </a:p>
                  </a:txBody>
                  <a:tcPr marL="6350" marR="6350" marT="6350" marB="0" anchor="ctr"/>
                </a:tc>
                <a:tc>
                  <a:txBody>
                    <a:bodyPr/>
                    <a:lstStyle/>
                    <a:p>
                      <a:pPr algn="ctr" fontAlgn="b"/>
                      <a:endParaRPr lang="en-GB" sz="1800" b="0" i="0" u="none" strike="noStrike">
                        <a:solidFill>
                          <a:srgbClr val="000000"/>
                        </a:solidFill>
                        <a:effectLst/>
                        <a:latin typeface="+mj-lt"/>
                      </a:endParaRPr>
                    </a:p>
                  </a:txBody>
                  <a:tcPr marL="6350" marR="6350" marT="6350" marB="0" anchor="ctr"/>
                </a:tc>
                <a:tc>
                  <a:txBody>
                    <a:bodyPr/>
                    <a:lstStyle/>
                    <a:p>
                      <a:pPr algn="ctr" fontAlgn="b"/>
                      <a:endParaRPr lang="en-GB" sz="1800" b="0" i="0" u="none" strike="noStrike">
                        <a:solidFill>
                          <a:srgbClr val="000000"/>
                        </a:solidFill>
                        <a:effectLst/>
                        <a:latin typeface="+mj-lt"/>
                      </a:endParaRPr>
                    </a:p>
                  </a:txBody>
                  <a:tcPr marL="6350" marR="6350" marT="6350" marB="0" anchor="ctr"/>
                </a:tc>
                <a:tc>
                  <a:txBody>
                    <a:bodyPr/>
                    <a:lstStyle/>
                    <a:p>
                      <a:pPr algn="ctr" fontAlgn="b"/>
                      <a:endParaRPr lang="en-GB" sz="18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3571322750"/>
                  </a:ext>
                </a:extLst>
              </a:tr>
              <a:tr h="468000">
                <a:tc>
                  <a:txBody>
                    <a:bodyPr/>
                    <a:lstStyle/>
                    <a:p>
                      <a:pPr algn="l" fontAlgn="b"/>
                      <a:r>
                        <a:rPr lang="en-GB" sz="1800" u="none" strike="noStrike">
                          <a:effectLst/>
                        </a:rPr>
                        <a:t>45-54</a:t>
                      </a:r>
                      <a:endParaRPr lang="en-GB" sz="1800" b="0" i="0" u="none" strike="noStrike">
                        <a:solidFill>
                          <a:srgbClr val="000000"/>
                        </a:solidFill>
                        <a:effectLst/>
                        <a:latin typeface="Calibri" panose="020F0502020204030204" pitchFamily="34" charset="0"/>
                      </a:endParaRP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Male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algn="r" fontAlgn="b"/>
                      <a:r>
                        <a:rPr lang="en-GB" sz="1800" b="0" i="0" u="none" strike="noStrike" dirty="0">
                          <a:solidFill>
                            <a:srgbClr val="000000"/>
                          </a:solidFill>
                          <a:effectLst/>
                          <a:latin typeface="+mn-lt"/>
                        </a:rPr>
                        <a:t>842</a:t>
                      </a:r>
                    </a:p>
                  </a:txBody>
                  <a:tcPr anchor="ctr"/>
                </a:tc>
                <a:tc>
                  <a:txBody>
                    <a:bodyPr/>
                    <a:lstStyle/>
                    <a:p>
                      <a:pPr algn="ctr" fontAlgn="b"/>
                      <a:endParaRPr lang="en-GB" sz="1800" b="0" i="0" u="none" strike="noStrike">
                        <a:solidFill>
                          <a:srgbClr val="000000"/>
                        </a:solidFill>
                        <a:effectLst/>
                        <a:latin typeface="+mj-lt"/>
                      </a:endParaRPr>
                    </a:p>
                  </a:txBody>
                  <a:tcPr marL="6350" marR="6350" marT="6350" marB="0" anchor="ctr"/>
                </a:tc>
                <a:tc>
                  <a:txBody>
                    <a:bodyPr/>
                    <a:lstStyle/>
                    <a:p>
                      <a:pPr algn="ctr" fontAlgn="b"/>
                      <a:endParaRPr lang="en-GB" sz="1800" b="0" i="0" u="none" strike="noStrike">
                        <a:solidFill>
                          <a:srgbClr val="000000"/>
                        </a:solidFill>
                        <a:effectLst/>
                        <a:latin typeface="+mj-lt"/>
                      </a:endParaRPr>
                    </a:p>
                  </a:txBody>
                  <a:tcPr marL="6350" marR="6350" marT="6350" marB="0" anchor="ctr"/>
                </a:tc>
                <a:tc>
                  <a:txBody>
                    <a:bodyPr/>
                    <a:lstStyle/>
                    <a:p>
                      <a:pPr algn="ctr" fontAlgn="b"/>
                      <a:r>
                        <a:rPr lang="en-GB" sz="1800" b="0" i="0" u="none" strike="noStrike" dirty="0">
                          <a:solidFill>
                            <a:srgbClr val="000000"/>
                          </a:solidFill>
                          <a:effectLst/>
                          <a:highlight>
                            <a:srgbClr val="FFFF00"/>
                          </a:highlight>
                          <a:latin typeface="+mj-lt"/>
                        </a:rPr>
                        <a:t>Higher</a:t>
                      </a:r>
                    </a:p>
                  </a:txBody>
                  <a:tcPr marL="6350" marR="6350" marT="6350" marB="0" anchor="ctr"/>
                </a:tc>
                <a:tc>
                  <a:txBody>
                    <a:bodyPr/>
                    <a:lstStyle/>
                    <a:p>
                      <a:pPr algn="ctr" fontAlgn="b"/>
                      <a:r>
                        <a:rPr lang="en-GB" sz="1800" b="0" i="0" u="none" strike="noStrike" dirty="0">
                          <a:solidFill>
                            <a:srgbClr val="000000"/>
                          </a:solidFill>
                          <a:effectLst/>
                          <a:highlight>
                            <a:srgbClr val="FF0000"/>
                          </a:highlight>
                          <a:latin typeface="+mj-lt"/>
                        </a:rPr>
                        <a:t>Lower</a:t>
                      </a:r>
                    </a:p>
                  </a:txBody>
                  <a:tcPr marL="6350" marR="6350" marT="6350" marB="0" anchor="ctr"/>
                </a:tc>
                <a:tc>
                  <a:txBody>
                    <a:bodyPr/>
                    <a:lstStyle/>
                    <a:p>
                      <a:pPr algn="ctr" fontAlgn="b"/>
                      <a:endParaRPr lang="en-GB" sz="18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1730621080"/>
                  </a:ext>
                </a:extLst>
              </a:tr>
              <a:tr h="468000">
                <a:tc>
                  <a:txBody>
                    <a:bodyPr/>
                    <a:lstStyle/>
                    <a:p>
                      <a:pPr algn="l" fontAlgn="b"/>
                      <a:r>
                        <a:rPr lang="en-GB" sz="1800" u="none" strike="noStrike" dirty="0">
                          <a:effectLst/>
                        </a:rPr>
                        <a:t>55-64</a:t>
                      </a:r>
                      <a:endParaRPr lang="en-GB" sz="1800" b="0" i="0" u="none" strike="noStrike" dirty="0">
                        <a:solidFill>
                          <a:srgbClr val="000000"/>
                        </a:solidFill>
                        <a:effectLst/>
                        <a:latin typeface="Calibri" panose="020F0502020204030204" pitchFamily="34" charset="0"/>
                      </a:endParaRP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Male</a:t>
                      </a:r>
                    </a:p>
                  </a:txBody>
                  <a:tcPr anchor="ctr"/>
                </a:tc>
                <a:tc>
                  <a:txBody>
                    <a:bodyPr/>
                    <a:lstStyle/>
                    <a:p>
                      <a:pPr algn="r" fontAlgn="b"/>
                      <a:r>
                        <a:rPr lang="en-GB" sz="1800" b="0" i="0" u="none" strike="noStrike" dirty="0">
                          <a:solidFill>
                            <a:srgbClr val="000000"/>
                          </a:solidFill>
                          <a:effectLst/>
                          <a:latin typeface="+mn-lt"/>
                        </a:rPr>
                        <a:t>1319</a:t>
                      </a:r>
                    </a:p>
                  </a:txBody>
                  <a:tcPr anchor="ctr"/>
                </a:tc>
                <a:tc>
                  <a:txBody>
                    <a:bodyPr/>
                    <a:lstStyle/>
                    <a:p>
                      <a:pPr algn="ctr" fontAlgn="b"/>
                      <a:endParaRPr lang="en-GB" sz="1800" b="0" i="0" u="none" strike="noStrike">
                        <a:solidFill>
                          <a:srgbClr val="000000"/>
                        </a:solidFill>
                        <a:effectLst/>
                        <a:latin typeface="+mj-lt"/>
                      </a:endParaRPr>
                    </a:p>
                  </a:txBody>
                  <a:tcPr marL="6350" marR="6350" marT="6350" marB="0" anchor="ctr"/>
                </a:tc>
                <a:tc>
                  <a:txBody>
                    <a:bodyPr/>
                    <a:lstStyle/>
                    <a:p>
                      <a:pPr algn="ctr" fontAlgn="b"/>
                      <a:r>
                        <a:rPr lang="en-GB" sz="1800" b="0" i="0" u="none" strike="noStrike">
                          <a:solidFill>
                            <a:srgbClr val="000000"/>
                          </a:solidFill>
                          <a:effectLst/>
                          <a:latin typeface="+mj-lt"/>
                        </a:rPr>
                        <a:t>Lower</a:t>
                      </a:r>
                    </a:p>
                  </a:txBody>
                  <a:tcPr marL="6350" marR="6350" marT="6350" marB="0" anchor="ctr"/>
                </a:tc>
                <a:tc>
                  <a:txBody>
                    <a:bodyPr/>
                    <a:lstStyle/>
                    <a:p>
                      <a:pPr algn="ctr" fontAlgn="b"/>
                      <a:r>
                        <a:rPr lang="en-GB" sz="1800" b="0" i="0" u="none" strike="noStrike" dirty="0">
                          <a:solidFill>
                            <a:srgbClr val="000000"/>
                          </a:solidFill>
                          <a:effectLst/>
                          <a:highlight>
                            <a:srgbClr val="FFFF00"/>
                          </a:highlight>
                          <a:latin typeface="+mj-lt"/>
                        </a:rPr>
                        <a:t>Higher</a:t>
                      </a:r>
                    </a:p>
                  </a:txBody>
                  <a:tcPr marL="6350" marR="6350" marT="6350" marB="0" anchor="ctr"/>
                </a:tc>
                <a:tc>
                  <a:txBody>
                    <a:bodyPr/>
                    <a:lstStyle/>
                    <a:p>
                      <a:pPr algn="ctr" fontAlgn="b"/>
                      <a:r>
                        <a:rPr lang="en-GB" sz="1800" b="0" i="0" u="none" strike="noStrike" dirty="0">
                          <a:solidFill>
                            <a:srgbClr val="000000"/>
                          </a:solidFill>
                          <a:effectLst/>
                          <a:highlight>
                            <a:srgbClr val="FF0000"/>
                          </a:highlight>
                          <a:latin typeface="+mj-lt"/>
                        </a:rPr>
                        <a:t>Lower</a:t>
                      </a:r>
                    </a:p>
                  </a:txBody>
                  <a:tcPr marL="6350" marR="6350" marT="6350" marB="0" anchor="ctr"/>
                </a:tc>
                <a:tc>
                  <a:txBody>
                    <a:bodyPr/>
                    <a:lstStyle/>
                    <a:p>
                      <a:pPr algn="ctr" fontAlgn="b"/>
                      <a:endParaRPr lang="en-GB" sz="18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3777706111"/>
                  </a:ext>
                </a:extLst>
              </a:tr>
              <a:tr h="468000">
                <a:tc>
                  <a:txBody>
                    <a:bodyPr/>
                    <a:lstStyle/>
                    <a:p>
                      <a:pPr algn="l" fontAlgn="b"/>
                      <a:r>
                        <a:rPr lang="en-GB" sz="1800" u="none" strike="noStrike">
                          <a:effectLst/>
                        </a:rPr>
                        <a:t>65-75</a:t>
                      </a:r>
                      <a:endParaRPr lang="en-GB" sz="1800" b="0" i="0" u="none" strike="noStrike">
                        <a:solidFill>
                          <a:srgbClr val="000000"/>
                        </a:solidFill>
                        <a:effectLst/>
                        <a:latin typeface="Calibri" panose="020F0502020204030204" pitchFamily="34" charset="0"/>
                      </a:endParaRP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Male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algn="r" fontAlgn="b"/>
                      <a:r>
                        <a:rPr lang="en-GB" sz="1800" b="0" i="0" u="none" strike="noStrike" dirty="0">
                          <a:solidFill>
                            <a:srgbClr val="000000"/>
                          </a:solidFill>
                          <a:effectLst/>
                          <a:latin typeface="+mn-lt"/>
                        </a:rPr>
                        <a:t>2102</a:t>
                      </a:r>
                    </a:p>
                  </a:txBody>
                  <a:tcPr anchor="ctr"/>
                </a:tc>
                <a:tc>
                  <a:txBody>
                    <a:bodyPr/>
                    <a:lstStyle/>
                    <a:p>
                      <a:pPr algn="ctr" fontAlgn="b"/>
                      <a:r>
                        <a:rPr lang="en-GB" sz="1800" b="0" i="0" u="none" strike="noStrike">
                          <a:solidFill>
                            <a:srgbClr val="000000"/>
                          </a:solidFill>
                          <a:effectLst/>
                          <a:latin typeface="+mj-lt"/>
                        </a:rPr>
                        <a:t>Higher</a:t>
                      </a:r>
                    </a:p>
                  </a:txBody>
                  <a:tcPr marL="6350" marR="6350" marT="6350" marB="0" anchor="ctr"/>
                </a:tc>
                <a:tc>
                  <a:txBody>
                    <a:bodyPr/>
                    <a:lstStyle/>
                    <a:p>
                      <a:pPr algn="ctr" fontAlgn="b"/>
                      <a:r>
                        <a:rPr lang="en-GB" sz="1800" b="0" i="0" u="none" strike="noStrike">
                          <a:solidFill>
                            <a:srgbClr val="000000"/>
                          </a:solidFill>
                          <a:effectLst/>
                          <a:latin typeface="+mj-lt"/>
                        </a:rPr>
                        <a:t>Lower</a:t>
                      </a:r>
                    </a:p>
                  </a:txBody>
                  <a:tcPr marL="6350" marR="6350" marT="6350" marB="0" anchor="ctr"/>
                </a:tc>
                <a:tc>
                  <a:txBody>
                    <a:bodyPr/>
                    <a:lstStyle/>
                    <a:p>
                      <a:pPr algn="ctr" fontAlgn="b"/>
                      <a:r>
                        <a:rPr lang="en-GB" sz="1800" b="0" i="0" u="none" strike="noStrike" dirty="0">
                          <a:solidFill>
                            <a:srgbClr val="000000"/>
                          </a:solidFill>
                          <a:effectLst/>
                          <a:highlight>
                            <a:srgbClr val="FFFF00"/>
                          </a:highlight>
                          <a:latin typeface="+mj-lt"/>
                        </a:rPr>
                        <a:t>Higher</a:t>
                      </a:r>
                    </a:p>
                  </a:txBody>
                  <a:tcPr marL="6350" marR="6350" marT="6350" marB="0" anchor="ctr"/>
                </a:tc>
                <a:tc>
                  <a:txBody>
                    <a:bodyPr/>
                    <a:lstStyle/>
                    <a:p>
                      <a:pPr algn="ctr" fontAlgn="b"/>
                      <a:r>
                        <a:rPr lang="en-GB" sz="1800" b="0" i="0" u="none" strike="noStrike" dirty="0">
                          <a:solidFill>
                            <a:srgbClr val="000000"/>
                          </a:solidFill>
                          <a:effectLst/>
                          <a:highlight>
                            <a:srgbClr val="FF0000"/>
                          </a:highlight>
                          <a:latin typeface="+mj-lt"/>
                        </a:rPr>
                        <a:t>Lower</a:t>
                      </a:r>
                    </a:p>
                  </a:txBody>
                  <a:tcPr marL="6350" marR="6350" marT="6350" marB="0" anchor="ctr"/>
                </a:tc>
                <a:tc>
                  <a:txBody>
                    <a:bodyPr/>
                    <a:lstStyle/>
                    <a:p>
                      <a:pPr algn="ctr" fontAlgn="b"/>
                      <a:endParaRPr lang="en-GB" sz="1800" b="0" i="0" u="none" strike="noStrike">
                        <a:solidFill>
                          <a:srgbClr val="000000"/>
                        </a:solidFill>
                        <a:effectLst/>
                        <a:latin typeface="+mj-lt"/>
                      </a:endParaRPr>
                    </a:p>
                  </a:txBody>
                  <a:tcPr marL="6350" marR="6350" marT="6350" marB="0" anchor="ctr"/>
                </a:tc>
                <a:extLst>
                  <a:ext uri="{0D108BD9-81ED-4DB2-BD59-A6C34878D82A}">
                    <a16:rowId xmlns:a16="http://schemas.microsoft.com/office/drawing/2014/main" val="2862138558"/>
                  </a:ext>
                </a:extLst>
              </a:tr>
              <a:tr h="468000">
                <a:tc>
                  <a:txBody>
                    <a:bodyPr/>
                    <a:lstStyle/>
                    <a:p>
                      <a:pPr algn="l" fontAlgn="b"/>
                      <a:r>
                        <a:rPr lang="en-GB" sz="1800" u="none" strike="noStrike">
                          <a:effectLst/>
                        </a:rPr>
                        <a:t>18-44</a:t>
                      </a:r>
                      <a:endParaRPr lang="en-GB" sz="1800" b="0" i="0" u="none" strike="noStrike">
                        <a:solidFill>
                          <a:srgbClr val="000000"/>
                        </a:solidFill>
                        <a:effectLst/>
                        <a:latin typeface="Calibri" panose="020F0502020204030204" pitchFamily="34" charset="0"/>
                      </a:endParaRP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Female</a:t>
                      </a:r>
                    </a:p>
                  </a:txBody>
                  <a:tcPr anchor="ctr"/>
                </a:tc>
                <a:tc>
                  <a:txBody>
                    <a:bodyPr/>
                    <a:lstStyle/>
                    <a:p>
                      <a:pPr algn="r" fontAlgn="b"/>
                      <a:r>
                        <a:rPr lang="en-GB" sz="1800" b="0" i="0" u="none" strike="noStrike" dirty="0">
                          <a:solidFill>
                            <a:srgbClr val="000000"/>
                          </a:solidFill>
                          <a:effectLst/>
                          <a:latin typeface="+mn-lt"/>
                        </a:rPr>
                        <a:t>465</a:t>
                      </a:r>
                    </a:p>
                  </a:txBody>
                  <a:tcPr anchor="ctr"/>
                </a:tc>
                <a:tc>
                  <a:txBody>
                    <a:bodyPr/>
                    <a:lstStyle/>
                    <a:p>
                      <a:pPr algn="ctr" fontAlgn="b"/>
                      <a:r>
                        <a:rPr lang="en-GB" sz="1800" b="0" i="0" u="none" strike="noStrike">
                          <a:solidFill>
                            <a:srgbClr val="000000"/>
                          </a:solidFill>
                          <a:effectLst/>
                          <a:latin typeface="+mj-lt"/>
                        </a:rPr>
                        <a:t>Lower</a:t>
                      </a:r>
                    </a:p>
                  </a:txBody>
                  <a:tcPr marL="6350" marR="6350" marT="6350" marB="0" anchor="ctr"/>
                </a:tc>
                <a:tc>
                  <a:txBody>
                    <a:bodyPr/>
                    <a:lstStyle/>
                    <a:p>
                      <a:pPr algn="ctr" fontAlgn="b"/>
                      <a:r>
                        <a:rPr lang="en-GB" sz="1800" b="0" i="0" u="none" strike="noStrike">
                          <a:solidFill>
                            <a:srgbClr val="000000"/>
                          </a:solidFill>
                          <a:effectLst/>
                          <a:latin typeface="+mj-lt"/>
                        </a:rPr>
                        <a:t>Higher</a:t>
                      </a:r>
                    </a:p>
                  </a:txBody>
                  <a:tcPr marL="6350" marR="6350" marT="6350" marB="0" anchor="ctr"/>
                </a:tc>
                <a:tc>
                  <a:txBody>
                    <a:bodyPr/>
                    <a:lstStyle/>
                    <a:p>
                      <a:pPr algn="ctr" fontAlgn="b"/>
                      <a:endParaRPr lang="en-GB" sz="1800" b="0" i="0" u="none" strike="noStrike">
                        <a:solidFill>
                          <a:srgbClr val="000000"/>
                        </a:solidFill>
                        <a:effectLst/>
                        <a:latin typeface="+mj-lt"/>
                      </a:endParaRPr>
                    </a:p>
                  </a:txBody>
                  <a:tcPr marL="6350" marR="6350" marT="6350" marB="0" anchor="ctr"/>
                </a:tc>
                <a:tc>
                  <a:txBody>
                    <a:bodyPr/>
                    <a:lstStyle/>
                    <a:p>
                      <a:pPr algn="ctr" fontAlgn="b"/>
                      <a:r>
                        <a:rPr lang="en-GB" sz="1800" b="0" i="0" u="none" strike="noStrike" dirty="0">
                          <a:solidFill>
                            <a:srgbClr val="000000"/>
                          </a:solidFill>
                          <a:effectLst/>
                          <a:highlight>
                            <a:srgbClr val="FF0000"/>
                          </a:highlight>
                          <a:latin typeface="+mj-lt"/>
                        </a:rPr>
                        <a:t>Lower</a:t>
                      </a:r>
                    </a:p>
                  </a:txBody>
                  <a:tcPr marL="6350" marR="6350" marT="6350" marB="0" anchor="ctr"/>
                </a:tc>
                <a:tc>
                  <a:txBody>
                    <a:bodyPr/>
                    <a:lstStyle/>
                    <a:p>
                      <a:pPr algn="ctr" fontAlgn="b"/>
                      <a:r>
                        <a:rPr lang="en-GB" sz="1800" b="0" i="0" u="none" strike="noStrike" dirty="0">
                          <a:solidFill>
                            <a:srgbClr val="000000"/>
                          </a:solidFill>
                          <a:effectLst/>
                          <a:highlight>
                            <a:srgbClr val="FFFF00"/>
                          </a:highlight>
                          <a:latin typeface="+mj-lt"/>
                        </a:rPr>
                        <a:t>Higher</a:t>
                      </a:r>
                    </a:p>
                  </a:txBody>
                  <a:tcPr marL="6350" marR="6350" marT="6350" marB="0" anchor="ctr"/>
                </a:tc>
                <a:extLst>
                  <a:ext uri="{0D108BD9-81ED-4DB2-BD59-A6C34878D82A}">
                    <a16:rowId xmlns:a16="http://schemas.microsoft.com/office/drawing/2014/main" val="1979507952"/>
                  </a:ext>
                </a:extLst>
              </a:tr>
              <a:tr h="468000">
                <a:tc>
                  <a:txBody>
                    <a:bodyPr/>
                    <a:lstStyle/>
                    <a:p>
                      <a:pPr algn="l" fontAlgn="b"/>
                      <a:r>
                        <a:rPr lang="en-GB" sz="1800" u="none" strike="noStrike">
                          <a:effectLst/>
                        </a:rPr>
                        <a:t>45-54</a:t>
                      </a:r>
                      <a:endParaRPr lang="en-GB" sz="1800" b="0" i="0" u="none" strike="noStrike">
                        <a:solidFill>
                          <a:srgbClr val="000000"/>
                        </a:solidFill>
                        <a:effectLst/>
                        <a:latin typeface="Calibri" panose="020F0502020204030204" pitchFamily="34" charset="0"/>
                      </a:endParaRP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Female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ctr"/>
                </a:tc>
                <a:tc>
                  <a:txBody>
                    <a:bodyPr/>
                    <a:lstStyle/>
                    <a:p>
                      <a:pPr algn="r" fontAlgn="b"/>
                      <a:r>
                        <a:rPr lang="en-GB" sz="1800" b="0" i="0" u="none" strike="noStrike" dirty="0">
                          <a:solidFill>
                            <a:srgbClr val="000000"/>
                          </a:solidFill>
                          <a:effectLst/>
                          <a:latin typeface="+mn-lt"/>
                        </a:rPr>
                        <a:t>507</a:t>
                      </a:r>
                    </a:p>
                  </a:txBody>
                  <a:tcPr anchor="ctr"/>
                </a:tc>
                <a:tc>
                  <a:txBody>
                    <a:bodyPr/>
                    <a:lstStyle/>
                    <a:p>
                      <a:pPr algn="ctr" fontAlgn="b"/>
                      <a:endParaRPr lang="en-GB" sz="1800" b="0" i="0" u="none" strike="noStrike">
                        <a:solidFill>
                          <a:srgbClr val="000000"/>
                        </a:solidFill>
                        <a:effectLst/>
                        <a:latin typeface="+mj-lt"/>
                      </a:endParaRPr>
                    </a:p>
                  </a:txBody>
                  <a:tcPr marL="6350" marR="6350" marT="6350" marB="0" anchor="ctr"/>
                </a:tc>
                <a:tc>
                  <a:txBody>
                    <a:bodyPr/>
                    <a:lstStyle/>
                    <a:p>
                      <a:pPr algn="ctr" fontAlgn="b"/>
                      <a:endParaRPr lang="en-GB" sz="1800" b="0" i="0" u="none" strike="noStrike">
                        <a:solidFill>
                          <a:srgbClr val="000000"/>
                        </a:solidFill>
                        <a:effectLst/>
                        <a:latin typeface="+mj-lt"/>
                      </a:endParaRPr>
                    </a:p>
                  </a:txBody>
                  <a:tcPr marL="6350" marR="6350" marT="6350" marB="0" anchor="ctr"/>
                </a:tc>
                <a:tc>
                  <a:txBody>
                    <a:bodyPr/>
                    <a:lstStyle/>
                    <a:p>
                      <a:pPr algn="ctr" fontAlgn="b"/>
                      <a:endParaRPr lang="en-GB" sz="1800" b="0" i="0" u="none" strike="noStrike">
                        <a:solidFill>
                          <a:srgbClr val="000000"/>
                        </a:solidFill>
                        <a:effectLst/>
                        <a:latin typeface="+mj-lt"/>
                      </a:endParaRPr>
                    </a:p>
                  </a:txBody>
                  <a:tcPr marL="6350" marR="6350" marT="6350" marB="0" anchor="ctr"/>
                </a:tc>
                <a:tc>
                  <a:txBody>
                    <a:bodyPr/>
                    <a:lstStyle/>
                    <a:p>
                      <a:pPr algn="ctr" fontAlgn="b"/>
                      <a:r>
                        <a:rPr lang="en-GB" sz="1800" b="0" i="0" u="none" strike="noStrike" dirty="0">
                          <a:solidFill>
                            <a:srgbClr val="000000"/>
                          </a:solidFill>
                          <a:effectLst/>
                          <a:highlight>
                            <a:srgbClr val="FF0000"/>
                          </a:highlight>
                          <a:latin typeface="+mj-lt"/>
                        </a:rPr>
                        <a:t>Lower</a:t>
                      </a:r>
                    </a:p>
                  </a:txBody>
                  <a:tcPr marL="6350" marR="6350" marT="6350" marB="0" anchor="ctr"/>
                </a:tc>
                <a:tc>
                  <a:txBody>
                    <a:bodyPr/>
                    <a:lstStyle/>
                    <a:p>
                      <a:pPr algn="ctr" fontAlgn="b"/>
                      <a:r>
                        <a:rPr lang="en-GB" sz="1800" b="0" i="0" u="none" strike="noStrike" dirty="0">
                          <a:solidFill>
                            <a:srgbClr val="000000"/>
                          </a:solidFill>
                          <a:effectLst/>
                          <a:highlight>
                            <a:srgbClr val="FFFF00"/>
                          </a:highlight>
                          <a:latin typeface="+mj-lt"/>
                        </a:rPr>
                        <a:t>Higher</a:t>
                      </a:r>
                    </a:p>
                  </a:txBody>
                  <a:tcPr marL="6350" marR="6350" marT="6350" marB="0" anchor="ctr"/>
                </a:tc>
                <a:extLst>
                  <a:ext uri="{0D108BD9-81ED-4DB2-BD59-A6C34878D82A}">
                    <a16:rowId xmlns:a16="http://schemas.microsoft.com/office/drawing/2014/main" val="3317846627"/>
                  </a:ext>
                </a:extLst>
              </a:tr>
              <a:tr h="468000">
                <a:tc>
                  <a:txBody>
                    <a:bodyPr/>
                    <a:lstStyle/>
                    <a:p>
                      <a:pPr algn="l" fontAlgn="b"/>
                      <a:r>
                        <a:rPr lang="en-GB" sz="1800" u="none" strike="noStrike">
                          <a:effectLst/>
                        </a:rPr>
                        <a:t>55-64</a:t>
                      </a:r>
                      <a:endParaRPr lang="en-GB" sz="1800" b="0" i="0" u="none" strike="noStrike">
                        <a:solidFill>
                          <a:srgbClr val="000000"/>
                        </a:solidFill>
                        <a:effectLst/>
                        <a:latin typeface="Calibri" panose="020F0502020204030204" pitchFamily="34" charset="0"/>
                      </a:endParaRP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Female</a:t>
                      </a:r>
                    </a:p>
                  </a:txBody>
                  <a:tcPr anchor="ctr"/>
                </a:tc>
                <a:tc>
                  <a:txBody>
                    <a:bodyPr/>
                    <a:lstStyle/>
                    <a:p>
                      <a:pPr algn="r" fontAlgn="b"/>
                      <a:r>
                        <a:rPr lang="en-GB" sz="1800" b="0" i="0" u="none" strike="noStrike" dirty="0">
                          <a:solidFill>
                            <a:srgbClr val="000000"/>
                          </a:solidFill>
                          <a:effectLst/>
                          <a:latin typeface="+mn-lt"/>
                        </a:rPr>
                        <a:t>881</a:t>
                      </a:r>
                    </a:p>
                  </a:txBody>
                  <a:tcPr anchor="ctr"/>
                </a:tc>
                <a:tc>
                  <a:txBody>
                    <a:bodyPr/>
                    <a:lstStyle/>
                    <a:p>
                      <a:pPr algn="ctr" fontAlgn="b"/>
                      <a:endParaRPr lang="en-GB" sz="1800" b="0" i="0" u="none" strike="noStrike">
                        <a:solidFill>
                          <a:srgbClr val="000000"/>
                        </a:solidFill>
                        <a:effectLst/>
                        <a:latin typeface="+mj-lt"/>
                      </a:endParaRPr>
                    </a:p>
                  </a:txBody>
                  <a:tcPr marL="6350" marR="6350" marT="6350" marB="0" anchor="ctr"/>
                </a:tc>
                <a:tc>
                  <a:txBody>
                    <a:bodyPr/>
                    <a:lstStyle/>
                    <a:p>
                      <a:pPr algn="ctr" fontAlgn="b"/>
                      <a:r>
                        <a:rPr lang="en-GB" sz="1800" b="0" i="0" u="none" strike="noStrike">
                          <a:solidFill>
                            <a:srgbClr val="000000"/>
                          </a:solidFill>
                          <a:effectLst/>
                          <a:latin typeface="+mj-lt"/>
                        </a:rPr>
                        <a:t>Lower</a:t>
                      </a:r>
                    </a:p>
                  </a:txBody>
                  <a:tcPr marL="6350" marR="6350" marT="6350" marB="0" anchor="ctr"/>
                </a:tc>
                <a:tc>
                  <a:txBody>
                    <a:bodyPr/>
                    <a:lstStyle/>
                    <a:p>
                      <a:pPr algn="ctr" fontAlgn="b"/>
                      <a:r>
                        <a:rPr lang="en-GB" sz="1800" b="0" i="0" u="none" strike="noStrike" dirty="0">
                          <a:solidFill>
                            <a:srgbClr val="000000"/>
                          </a:solidFill>
                          <a:effectLst/>
                          <a:highlight>
                            <a:srgbClr val="FFFF00"/>
                          </a:highlight>
                          <a:latin typeface="+mj-lt"/>
                        </a:rPr>
                        <a:t>Higher</a:t>
                      </a:r>
                    </a:p>
                  </a:txBody>
                  <a:tcPr marL="6350" marR="6350" marT="6350" marB="0" anchor="ctr"/>
                </a:tc>
                <a:tc>
                  <a:txBody>
                    <a:bodyPr/>
                    <a:lstStyle/>
                    <a:p>
                      <a:pPr algn="ctr" fontAlgn="b"/>
                      <a:r>
                        <a:rPr lang="en-GB" sz="1800" b="0" i="0" u="none" strike="noStrike" dirty="0">
                          <a:solidFill>
                            <a:srgbClr val="000000"/>
                          </a:solidFill>
                          <a:effectLst/>
                          <a:highlight>
                            <a:srgbClr val="FF0000"/>
                          </a:highlight>
                          <a:latin typeface="+mj-lt"/>
                        </a:rPr>
                        <a:t>Lower</a:t>
                      </a:r>
                    </a:p>
                  </a:txBody>
                  <a:tcPr marL="6350" marR="6350" marT="6350" marB="0" anchor="ctr"/>
                </a:tc>
                <a:tc>
                  <a:txBody>
                    <a:bodyPr/>
                    <a:lstStyle/>
                    <a:p>
                      <a:pPr algn="ctr" fontAlgn="b"/>
                      <a:r>
                        <a:rPr lang="en-GB" sz="1800" b="0" i="0" u="none" strike="noStrike" dirty="0">
                          <a:solidFill>
                            <a:srgbClr val="000000"/>
                          </a:solidFill>
                          <a:effectLst/>
                          <a:highlight>
                            <a:srgbClr val="FFFF00"/>
                          </a:highlight>
                          <a:latin typeface="+mj-lt"/>
                        </a:rPr>
                        <a:t>Higher</a:t>
                      </a:r>
                    </a:p>
                  </a:txBody>
                  <a:tcPr marL="6350" marR="6350" marT="6350" marB="0" anchor="ctr"/>
                </a:tc>
                <a:extLst>
                  <a:ext uri="{0D108BD9-81ED-4DB2-BD59-A6C34878D82A}">
                    <a16:rowId xmlns:a16="http://schemas.microsoft.com/office/drawing/2014/main" val="3901298920"/>
                  </a:ext>
                </a:extLst>
              </a:tr>
              <a:tr h="468000">
                <a:tc>
                  <a:txBody>
                    <a:bodyPr/>
                    <a:lstStyle/>
                    <a:p>
                      <a:pPr algn="l" fontAlgn="b"/>
                      <a:r>
                        <a:rPr lang="en-GB" sz="1800" u="none" strike="noStrike">
                          <a:effectLst/>
                        </a:rPr>
                        <a:t>65-75</a:t>
                      </a:r>
                      <a:endParaRPr lang="en-GB" sz="1800" b="0" i="0" u="none" strike="noStrike">
                        <a:solidFill>
                          <a:srgbClr val="000000"/>
                        </a:solidFill>
                        <a:effectLst/>
                        <a:latin typeface="Calibri" panose="020F0502020204030204" pitchFamily="34" charset="0"/>
                      </a:endParaRPr>
                    </a:p>
                  </a:txBody>
                  <a:tcPr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Female</a:t>
                      </a:r>
                    </a:p>
                  </a:txBody>
                  <a:tcPr anchor="ctr"/>
                </a:tc>
                <a:tc>
                  <a:txBody>
                    <a:bodyPr/>
                    <a:lstStyle/>
                    <a:p>
                      <a:pPr algn="r" fontAlgn="b"/>
                      <a:r>
                        <a:rPr lang="en-GB" sz="1800" b="0" i="0" u="none" strike="noStrike" dirty="0">
                          <a:solidFill>
                            <a:srgbClr val="000000"/>
                          </a:solidFill>
                          <a:effectLst/>
                          <a:latin typeface="+mn-lt"/>
                        </a:rPr>
                        <a:t>1778</a:t>
                      </a:r>
                    </a:p>
                  </a:txBody>
                  <a:tcPr anchor="ctr"/>
                </a:tc>
                <a:tc>
                  <a:txBody>
                    <a:bodyPr/>
                    <a:lstStyle/>
                    <a:p>
                      <a:pPr algn="ctr" fontAlgn="b"/>
                      <a:endParaRPr lang="en-GB" sz="1800" b="0" i="0" u="none" strike="noStrike">
                        <a:solidFill>
                          <a:srgbClr val="000000"/>
                        </a:solidFill>
                        <a:effectLst/>
                        <a:latin typeface="+mj-lt"/>
                      </a:endParaRPr>
                    </a:p>
                  </a:txBody>
                  <a:tcPr marL="6350" marR="6350" marT="6350" marB="0" anchor="ctr"/>
                </a:tc>
                <a:tc>
                  <a:txBody>
                    <a:bodyPr/>
                    <a:lstStyle/>
                    <a:p>
                      <a:pPr algn="ctr" fontAlgn="b"/>
                      <a:r>
                        <a:rPr lang="en-GB" sz="1800" b="0" i="0" u="none" strike="noStrike" dirty="0">
                          <a:solidFill>
                            <a:srgbClr val="000000"/>
                          </a:solidFill>
                          <a:effectLst/>
                          <a:latin typeface="+mj-lt"/>
                        </a:rPr>
                        <a:t>Lower</a:t>
                      </a:r>
                    </a:p>
                  </a:txBody>
                  <a:tcPr marL="6350" marR="6350" marT="6350" marB="0" anchor="ctr"/>
                </a:tc>
                <a:tc>
                  <a:txBody>
                    <a:bodyPr/>
                    <a:lstStyle/>
                    <a:p>
                      <a:pPr algn="ctr" fontAlgn="b"/>
                      <a:r>
                        <a:rPr lang="en-GB" sz="1800" b="0" i="0" u="none" strike="noStrike" dirty="0">
                          <a:solidFill>
                            <a:srgbClr val="000000"/>
                          </a:solidFill>
                          <a:effectLst/>
                          <a:highlight>
                            <a:srgbClr val="FFFF00"/>
                          </a:highlight>
                          <a:latin typeface="+mj-lt"/>
                        </a:rPr>
                        <a:t>Higher</a:t>
                      </a:r>
                    </a:p>
                  </a:txBody>
                  <a:tcPr marL="6350" marR="6350" marT="6350" marB="0" anchor="ctr"/>
                </a:tc>
                <a:tc>
                  <a:txBody>
                    <a:bodyPr/>
                    <a:lstStyle/>
                    <a:p>
                      <a:pPr algn="ctr" fontAlgn="b"/>
                      <a:r>
                        <a:rPr lang="en-GB" sz="1800" b="0" i="0" u="none" strike="noStrike" dirty="0">
                          <a:solidFill>
                            <a:srgbClr val="000000"/>
                          </a:solidFill>
                          <a:effectLst/>
                          <a:highlight>
                            <a:srgbClr val="FF0000"/>
                          </a:highlight>
                          <a:latin typeface="+mj-lt"/>
                        </a:rPr>
                        <a:t>Lower</a:t>
                      </a:r>
                    </a:p>
                  </a:txBody>
                  <a:tcPr marL="6350" marR="6350" marT="6350" marB="0" anchor="ctr"/>
                </a:tc>
                <a:tc>
                  <a:txBody>
                    <a:bodyPr/>
                    <a:lstStyle/>
                    <a:p>
                      <a:pPr algn="ctr" fontAlgn="b"/>
                      <a:endParaRPr lang="en-GB" sz="18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492238366"/>
                  </a:ext>
                </a:extLst>
              </a:tr>
            </a:tbl>
          </a:graphicData>
        </a:graphic>
      </p:graphicFrame>
    </p:spTree>
    <p:extLst>
      <p:ext uri="{BB962C8B-B14F-4D97-AF65-F5344CB8AC3E}">
        <p14:creationId xmlns:p14="http://schemas.microsoft.com/office/powerpoint/2010/main" val="4007484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8E7A-9AD6-1AFE-3386-0908D6DA934C}"/>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80970A2D-443F-EEAC-DB53-2FF619206B52}"/>
              </a:ext>
            </a:extLst>
          </p:cNvPr>
          <p:cNvSpPr>
            <a:spLocks noGrp="1"/>
          </p:cNvSpPr>
          <p:nvPr>
            <p:ph idx="1"/>
          </p:nvPr>
        </p:nvSpPr>
        <p:spPr>
          <a:xfrm>
            <a:off x="372918" y="1204839"/>
            <a:ext cx="11446163" cy="5138057"/>
          </a:xfrm>
        </p:spPr>
        <p:txBody>
          <a:bodyPr>
            <a:normAutofit fontScale="92500" lnSpcReduction="20000"/>
          </a:bodyPr>
          <a:lstStyle/>
          <a:p>
            <a:pPr marL="342900" indent="-342900">
              <a:buFont typeface="Arial" panose="020B0604020202020204" pitchFamily="34" charset="0"/>
              <a:buChar char="•"/>
            </a:pPr>
            <a:r>
              <a:rPr lang="en-GB" sz="2400" b="0" kern="0" dirty="0">
                <a:solidFill>
                  <a:srgbClr val="1F1F1F"/>
                </a:solidFill>
                <a:ea typeface="Times New Roman" panose="02020603050405020304" pitchFamily="18" charset="0"/>
              </a:rPr>
              <a:t>S</a:t>
            </a:r>
            <a:r>
              <a:rPr lang="en-GB" sz="2400" b="0" kern="0" dirty="0">
                <a:solidFill>
                  <a:srgbClr val="1F1F1F"/>
                </a:solidFill>
                <a:effectLst/>
                <a:ea typeface="Times New Roman" panose="02020603050405020304" pitchFamily="18" charset="0"/>
              </a:rPr>
              <a:t>evere </a:t>
            </a:r>
            <a:r>
              <a:rPr lang="en-GB" sz="2400" b="0" kern="0" dirty="0">
                <a:solidFill>
                  <a:srgbClr val="1F1F1F"/>
                </a:solidFill>
                <a:ea typeface="Times New Roman" panose="02020603050405020304" pitchFamily="18" charset="0"/>
              </a:rPr>
              <a:t>M</a:t>
            </a:r>
            <a:r>
              <a:rPr lang="en-GB" sz="2400" b="0" kern="0" dirty="0">
                <a:solidFill>
                  <a:srgbClr val="1F1F1F"/>
                </a:solidFill>
                <a:effectLst/>
                <a:ea typeface="Times New Roman" panose="02020603050405020304" pitchFamily="18" charset="0"/>
              </a:rPr>
              <a:t>ental </a:t>
            </a:r>
            <a:r>
              <a:rPr lang="en-GB" sz="2400" b="0" kern="0" dirty="0">
                <a:solidFill>
                  <a:srgbClr val="1F1F1F"/>
                </a:solidFill>
                <a:ea typeface="Times New Roman" panose="02020603050405020304" pitchFamily="18" charset="0"/>
              </a:rPr>
              <a:t>I</a:t>
            </a:r>
            <a:r>
              <a:rPr lang="en-GB" sz="2400" b="0" kern="0" dirty="0">
                <a:solidFill>
                  <a:srgbClr val="1F1F1F"/>
                </a:solidFill>
                <a:effectLst/>
                <a:ea typeface="Times New Roman" panose="02020603050405020304" pitchFamily="18" charset="0"/>
              </a:rPr>
              <a:t>llness (SMI) refers to mental health disorders that are chronic, impair function, and require ongoing treatment</a:t>
            </a:r>
          </a:p>
          <a:p>
            <a:endParaRPr lang="en-GB" sz="2400" b="0" kern="0" dirty="0">
              <a:solidFill>
                <a:srgbClr val="1F1F1F"/>
              </a:solidFill>
              <a:ea typeface="Times New Roman" panose="02020603050405020304" pitchFamily="18" charset="0"/>
            </a:endParaRPr>
          </a:p>
          <a:p>
            <a:pPr marL="342900" indent="-342900">
              <a:buFont typeface="Arial" panose="020B0604020202020204" pitchFamily="34" charset="0"/>
              <a:buChar char="•"/>
            </a:pPr>
            <a:r>
              <a:rPr lang="en-GB" sz="2400" b="0" dirty="0">
                <a:ea typeface="Calibri" panose="020F0502020204030204" pitchFamily="34" charset="0"/>
              </a:rPr>
              <a:t>People with Severe Mental Illness includes diagnoses of:</a:t>
            </a:r>
            <a:br>
              <a:rPr lang="en-GB" sz="2400" b="0" dirty="0">
                <a:ea typeface="Calibri" panose="020F0502020204030204" pitchFamily="34" charset="0"/>
              </a:rPr>
            </a:br>
            <a:r>
              <a:rPr lang="en-GB" sz="2400" b="0" dirty="0">
                <a:ea typeface="Calibri" panose="020F0502020204030204" pitchFamily="34" charset="0"/>
              </a:rPr>
              <a:t>Schizophrenia, Psychosis and Bipolar Disorder</a:t>
            </a:r>
          </a:p>
          <a:p>
            <a:pPr marL="342900" indent="-342900">
              <a:buFont typeface="Arial" panose="020B0604020202020204" pitchFamily="34" charset="0"/>
              <a:buChar char="•"/>
            </a:pPr>
            <a:endParaRPr lang="en-GB" sz="2400" b="0" dirty="0"/>
          </a:p>
          <a:p>
            <a:pPr marL="342900" indent="-342900">
              <a:buFont typeface="Arial" panose="020B0604020202020204" pitchFamily="34" charset="0"/>
              <a:buChar char="•"/>
            </a:pPr>
            <a:r>
              <a:rPr lang="en-GB" sz="2400" b="0" dirty="0"/>
              <a:t>People with Severe Mental Illness (SMI) die </a:t>
            </a:r>
            <a:r>
              <a:rPr lang="en-GB" sz="2400" b="0" dirty="0">
                <a:solidFill>
                  <a:srgbClr val="FF0000"/>
                </a:solidFill>
                <a:highlight>
                  <a:srgbClr val="FFFBEB"/>
                </a:highlight>
              </a:rPr>
              <a:t>on average 20 years </a:t>
            </a:r>
            <a:r>
              <a:rPr lang="en-GB" sz="2400" b="0" dirty="0"/>
              <a:t>younger than people without</a:t>
            </a:r>
          </a:p>
          <a:p>
            <a:pPr marL="342900" indent="-342900">
              <a:buFont typeface="Arial" panose="020B0604020202020204" pitchFamily="34" charset="0"/>
              <a:buChar char="•"/>
            </a:pPr>
            <a:endParaRPr lang="en-GB" sz="2400" b="0" dirty="0"/>
          </a:p>
          <a:p>
            <a:pPr marL="342900" indent="-342900">
              <a:buFont typeface="Arial" panose="020B0604020202020204" pitchFamily="34" charset="0"/>
              <a:buChar char="•"/>
            </a:pPr>
            <a:r>
              <a:rPr lang="en-GB" sz="2400" b="0" dirty="0">
                <a:solidFill>
                  <a:srgbClr val="FF0000"/>
                </a:solidFill>
                <a:highlight>
                  <a:srgbClr val="FFFBEB"/>
                </a:highlight>
              </a:rPr>
              <a:t>2/3 die from physical conditions</a:t>
            </a:r>
          </a:p>
          <a:p>
            <a:pPr marL="342900" indent="-342900">
              <a:buFont typeface="Arial" panose="020B0604020202020204" pitchFamily="34" charset="0"/>
              <a:buChar char="•"/>
            </a:pPr>
            <a:endParaRPr lang="en-GB" sz="2400" b="0" dirty="0"/>
          </a:p>
          <a:p>
            <a:pPr marL="342900" indent="-342900">
              <a:buFont typeface="Arial" panose="020B0604020202020204" pitchFamily="34" charset="0"/>
              <a:buChar char="•"/>
            </a:pPr>
            <a:endParaRPr lang="en-GB" sz="2400" b="0" kern="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400" b="0" dirty="0">
                <a:solidFill>
                  <a:srgbClr val="0B0C0C"/>
                </a:solidFill>
              </a:rPr>
              <a:t>There are no registers so for this work ‘people with SMI’ refers to </a:t>
            </a:r>
            <a:r>
              <a:rPr lang="en-GB" sz="2400" dirty="0">
                <a:solidFill>
                  <a:srgbClr val="0B0C0C"/>
                </a:solidFill>
              </a:rPr>
              <a:t>people 18 to 74 in contact with mental health services</a:t>
            </a:r>
            <a:r>
              <a:rPr lang="en-GB" sz="2400" b="0" dirty="0">
                <a:solidFill>
                  <a:srgbClr val="0B0C0C"/>
                </a:solidFill>
              </a:rPr>
              <a:t>. It </a:t>
            </a:r>
            <a:r>
              <a:rPr lang="en-GB" sz="2400" b="0" dirty="0">
                <a:latin typeface="Arial" panose="020B0604020202020204" pitchFamily="34" charset="0"/>
                <a:ea typeface="Calibri" panose="020F0502020204030204" pitchFamily="34" charset="0"/>
                <a:cs typeface="Arial" panose="020B0604020202020204" pitchFamily="34" charset="0"/>
              </a:rPr>
              <a:t>is a proxy measure</a:t>
            </a:r>
            <a:r>
              <a:rPr lang="en-GB" sz="2000" b="0" dirty="0">
                <a:latin typeface="Arial" panose="020B0604020202020204" pitchFamily="34" charset="0"/>
                <a:ea typeface="Calibri" panose="020F0502020204030204" pitchFamily="34" charset="0"/>
                <a:cs typeface="Arial" panose="020B0604020202020204" pitchFamily="34" charset="0"/>
              </a:rPr>
              <a:t>.</a:t>
            </a:r>
            <a:endParaRPr lang="en-GB" sz="2400" b="0" kern="100" dirty="0">
              <a:effectLst/>
              <a:ea typeface="Calibri" panose="020F0502020204030204" pitchFamily="34" charset="0"/>
              <a:cs typeface="Times New Roman" panose="02020603050405020304" pitchFamily="18" charset="0"/>
            </a:endParaRPr>
          </a:p>
          <a:p>
            <a:endParaRPr lang="en-GB" dirty="0"/>
          </a:p>
        </p:txBody>
      </p:sp>
      <p:sp>
        <p:nvSpPr>
          <p:cNvPr id="5" name="Slide Number Placeholder 4">
            <a:extLst>
              <a:ext uri="{FF2B5EF4-FFF2-40B4-BE49-F238E27FC236}">
                <a16:creationId xmlns:a16="http://schemas.microsoft.com/office/drawing/2014/main" id="{D7A2F5B1-7AA5-B31A-EBFD-1925EFFF3E8B}"/>
              </a:ext>
            </a:extLst>
          </p:cNvPr>
          <p:cNvSpPr>
            <a:spLocks noGrp="1"/>
          </p:cNvSpPr>
          <p:nvPr>
            <p:ph type="sldNum" sz="quarter" idx="12"/>
          </p:nvPr>
        </p:nvSpPr>
        <p:spPr/>
        <p:txBody>
          <a:bodyPr/>
          <a:lstStyle/>
          <a:p>
            <a:fld id="{06A44ADC-FBC0-4698-B0EC-1AD4A4060383}" type="slidenum">
              <a:rPr lang="en-GB" smtClean="0"/>
              <a:t>4</a:t>
            </a:fld>
            <a:endParaRPr lang="en-GB"/>
          </a:p>
        </p:txBody>
      </p:sp>
    </p:spTree>
    <p:extLst>
      <p:ext uri="{BB962C8B-B14F-4D97-AF65-F5344CB8AC3E}">
        <p14:creationId xmlns:p14="http://schemas.microsoft.com/office/powerpoint/2010/main" val="2273405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8359-D571-6C7C-A8AB-DA7B6037B1E3}"/>
              </a:ext>
            </a:extLst>
          </p:cNvPr>
          <p:cNvSpPr>
            <a:spLocks noGrp="1"/>
          </p:cNvSpPr>
          <p:nvPr>
            <p:ph type="title"/>
          </p:nvPr>
        </p:nvSpPr>
        <p:spPr/>
        <p:txBody>
          <a:bodyPr>
            <a:normAutofit fontScale="90000"/>
          </a:bodyPr>
          <a:lstStyle/>
          <a:p>
            <a:r>
              <a:rPr lang="en-GB" dirty="0"/>
              <a:t>Place of death - ratio of percentage of deaths – </a:t>
            </a:r>
            <a:br>
              <a:rPr lang="en-GB" dirty="0"/>
            </a:br>
            <a:r>
              <a:rPr lang="en-GB" dirty="0"/>
              <a:t>SMI cohort to all deaths significance</a:t>
            </a:r>
          </a:p>
        </p:txBody>
      </p:sp>
      <p:graphicFrame>
        <p:nvGraphicFramePr>
          <p:cNvPr id="4" name="Table 3">
            <a:extLst>
              <a:ext uri="{FF2B5EF4-FFF2-40B4-BE49-F238E27FC236}">
                <a16:creationId xmlns:a16="http://schemas.microsoft.com/office/drawing/2014/main" id="{1A5534D4-9C57-ACE5-685E-8602AF815CBD}"/>
              </a:ext>
            </a:extLst>
          </p:cNvPr>
          <p:cNvGraphicFramePr>
            <a:graphicFrameLocks noGrp="1"/>
          </p:cNvGraphicFramePr>
          <p:nvPr/>
        </p:nvGraphicFramePr>
        <p:xfrm>
          <a:off x="2323380" y="1464589"/>
          <a:ext cx="7802235" cy="4470480"/>
        </p:xfrm>
        <a:graphic>
          <a:graphicData uri="http://schemas.openxmlformats.org/drawingml/2006/table">
            <a:tbl>
              <a:tblPr firstRow="1" bandRow="1">
                <a:tableStyleId>{5C22544A-7EE6-4342-B048-85BDC9FD1C3A}</a:tableStyleId>
              </a:tblPr>
              <a:tblGrid>
                <a:gridCol w="1114605">
                  <a:extLst>
                    <a:ext uri="{9D8B030D-6E8A-4147-A177-3AD203B41FA5}">
                      <a16:colId xmlns:a16="http://schemas.microsoft.com/office/drawing/2014/main" val="1927523115"/>
                    </a:ext>
                  </a:extLst>
                </a:gridCol>
                <a:gridCol w="1114605">
                  <a:extLst>
                    <a:ext uri="{9D8B030D-6E8A-4147-A177-3AD203B41FA5}">
                      <a16:colId xmlns:a16="http://schemas.microsoft.com/office/drawing/2014/main" val="3398644852"/>
                    </a:ext>
                  </a:extLst>
                </a:gridCol>
                <a:gridCol w="1114605">
                  <a:extLst>
                    <a:ext uri="{9D8B030D-6E8A-4147-A177-3AD203B41FA5}">
                      <a16:colId xmlns:a16="http://schemas.microsoft.com/office/drawing/2014/main" val="469570257"/>
                    </a:ext>
                  </a:extLst>
                </a:gridCol>
                <a:gridCol w="1114605">
                  <a:extLst>
                    <a:ext uri="{9D8B030D-6E8A-4147-A177-3AD203B41FA5}">
                      <a16:colId xmlns:a16="http://schemas.microsoft.com/office/drawing/2014/main" val="3829993442"/>
                    </a:ext>
                  </a:extLst>
                </a:gridCol>
                <a:gridCol w="1114605">
                  <a:extLst>
                    <a:ext uri="{9D8B030D-6E8A-4147-A177-3AD203B41FA5}">
                      <a16:colId xmlns:a16="http://schemas.microsoft.com/office/drawing/2014/main" val="1694211984"/>
                    </a:ext>
                  </a:extLst>
                </a:gridCol>
                <a:gridCol w="1114605">
                  <a:extLst>
                    <a:ext uri="{9D8B030D-6E8A-4147-A177-3AD203B41FA5}">
                      <a16:colId xmlns:a16="http://schemas.microsoft.com/office/drawing/2014/main" val="394786668"/>
                    </a:ext>
                  </a:extLst>
                </a:gridCol>
                <a:gridCol w="1114605">
                  <a:extLst>
                    <a:ext uri="{9D8B030D-6E8A-4147-A177-3AD203B41FA5}">
                      <a16:colId xmlns:a16="http://schemas.microsoft.com/office/drawing/2014/main" val="2647235898"/>
                    </a:ext>
                  </a:extLst>
                </a:gridCol>
              </a:tblGrid>
              <a:tr h="540000">
                <a:tc>
                  <a:txBody>
                    <a:bodyPr/>
                    <a:lstStyle/>
                    <a:p>
                      <a:pPr algn="l" fontAlgn="b"/>
                      <a:r>
                        <a:rPr lang="en-GB" sz="1800" u="none" strike="noStrike" dirty="0">
                          <a:effectLst/>
                        </a:rPr>
                        <a:t>Age</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u="none" strike="noStrike" dirty="0">
                          <a:effectLst/>
                        </a:rPr>
                        <a:t>Sex</a:t>
                      </a:r>
                      <a:endParaRPr lang="en-GB" sz="1800" b="0" i="0" u="none" strike="noStrike" dirty="0">
                        <a:solidFill>
                          <a:srgbClr val="000000"/>
                        </a:solidFill>
                        <a:effectLst/>
                        <a:latin typeface="Calibri" panose="020F0502020204030204" pitchFamily="34" charset="0"/>
                      </a:endParaRPr>
                    </a:p>
                  </a:txBody>
                  <a:tcPr anchor="b"/>
                </a:tc>
                <a:tc>
                  <a:txBody>
                    <a:bodyPr/>
                    <a:lstStyle/>
                    <a:p>
                      <a:pPr algn="l" fontAlgn="b"/>
                      <a:r>
                        <a:rPr lang="en-GB" sz="1800" b="1" i="0" u="none" strike="noStrike" dirty="0">
                          <a:solidFill>
                            <a:schemeClr val="bg1"/>
                          </a:solidFill>
                          <a:effectLst/>
                          <a:latin typeface="+mj-lt"/>
                        </a:rPr>
                        <a:t>Hospital</a:t>
                      </a:r>
                    </a:p>
                  </a:txBody>
                  <a:tcPr/>
                </a:tc>
                <a:tc>
                  <a:txBody>
                    <a:bodyPr/>
                    <a:lstStyle/>
                    <a:p>
                      <a:pPr algn="l" fontAlgn="b"/>
                      <a:r>
                        <a:rPr lang="en-GB" sz="1800" b="1" i="0" u="none" strike="noStrike" dirty="0">
                          <a:solidFill>
                            <a:schemeClr val="bg1"/>
                          </a:solidFill>
                          <a:effectLst/>
                          <a:latin typeface="+mj-lt"/>
                        </a:rPr>
                        <a:t>Home</a:t>
                      </a:r>
                    </a:p>
                  </a:txBody>
                  <a:tcPr/>
                </a:tc>
                <a:tc>
                  <a:txBody>
                    <a:bodyPr/>
                    <a:lstStyle/>
                    <a:p>
                      <a:pPr algn="l" fontAlgn="b"/>
                      <a:r>
                        <a:rPr lang="en-GB" sz="1800" b="1" i="0" u="none" strike="noStrike" dirty="0">
                          <a:solidFill>
                            <a:schemeClr val="bg1"/>
                          </a:solidFill>
                          <a:effectLst/>
                          <a:latin typeface="+mj-lt"/>
                        </a:rPr>
                        <a:t>Care home</a:t>
                      </a:r>
                    </a:p>
                  </a:txBody>
                  <a:tcPr/>
                </a:tc>
                <a:tc>
                  <a:txBody>
                    <a:bodyPr/>
                    <a:lstStyle/>
                    <a:p>
                      <a:pPr algn="l" fontAlgn="b"/>
                      <a:r>
                        <a:rPr lang="en-GB" sz="1800" b="1" i="0" u="none" strike="noStrike" dirty="0">
                          <a:solidFill>
                            <a:schemeClr val="bg1"/>
                          </a:solidFill>
                          <a:effectLst/>
                          <a:latin typeface="+mj-lt"/>
                        </a:rPr>
                        <a:t>Hospice</a:t>
                      </a:r>
                    </a:p>
                  </a:txBody>
                  <a:tcPr/>
                </a:tc>
                <a:tc>
                  <a:txBody>
                    <a:bodyPr/>
                    <a:lstStyle/>
                    <a:p>
                      <a:pPr algn="l" fontAlgn="b"/>
                      <a:r>
                        <a:rPr lang="en-GB" sz="1800" b="1" i="0" u="none" strike="noStrike" dirty="0">
                          <a:solidFill>
                            <a:schemeClr val="bg1"/>
                          </a:solidFill>
                          <a:effectLst/>
                          <a:latin typeface="+mj-lt"/>
                        </a:rPr>
                        <a:t>Other places</a:t>
                      </a:r>
                    </a:p>
                  </a:txBody>
                  <a:tcPr/>
                </a:tc>
                <a:extLst>
                  <a:ext uri="{0D108BD9-81ED-4DB2-BD59-A6C34878D82A}">
                    <a16:rowId xmlns:a16="http://schemas.microsoft.com/office/drawing/2014/main" val="2917858553"/>
                  </a:ext>
                </a:extLst>
              </a:tr>
              <a:tr h="478800">
                <a:tc>
                  <a:txBody>
                    <a:bodyPr/>
                    <a:lstStyle/>
                    <a:p>
                      <a:pPr algn="l" fontAlgn="b"/>
                      <a:r>
                        <a:rPr lang="en-GB" sz="1800" u="none" strike="noStrike">
                          <a:effectLst/>
                        </a:rPr>
                        <a:t>18-44</a:t>
                      </a:r>
                      <a:endParaRPr lang="en-GB" sz="1800" b="0" i="0" u="none" strike="noStrike">
                        <a:solidFill>
                          <a:srgbClr val="000000"/>
                        </a:solidFill>
                        <a:effectLst/>
                        <a:latin typeface="Calibri" panose="020F0502020204030204" pitchFamily="34" charset="0"/>
                      </a:endParaRPr>
                    </a:p>
                  </a:txBody>
                  <a:tcPr anchor="b"/>
                </a:tc>
                <a:tc>
                  <a:txBody>
                    <a:bodyPr/>
                    <a:lstStyle/>
                    <a:p>
                      <a:pPr algn="r" fontAlgn="b"/>
                      <a:r>
                        <a:rPr lang="en-GB" sz="1800" u="none" strike="noStrike" dirty="0">
                          <a:effectLst/>
                        </a:rPr>
                        <a:t>Male</a:t>
                      </a:r>
                    </a:p>
                  </a:txBody>
                  <a:tcPr anchor="b"/>
                </a:tc>
                <a:tc>
                  <a:txBody>
                    <a:bodyPr/>
                    <a:lstStyle/>
                    <a:p>
                      <a:pPr algn="r" fontAlgn="b"/>
                      <a:r>
                        <a:rPr lang="en-GB" sz="1800" b="1" i="0" u="none" strike="noStrike" dirty="0">
                          <a:solidFill>
                            <a:srgbClr val="FF0000"/>
                          </a:solidFill>
                          <a:effectLst/>
                          <a:highlight>
                            <a:srgbClr val="FFFF00"/>
                          </a:highlight>
                          <a:latin typeface="+mj-lt"/>
                        </a:rPr>
                        <a:t>0.78</a:t>
                      </a:r>
                    </a:p>
                  </a:txBody>
                  <a:tcPr anchor="ctr"/>
                </a:tc>
                <a:tc>
                  <a:txBody>
                    <a:bodyPr/>
                    <a:lstStyle/>
                    <a:p>
                      <a:pPr algn="r" fontAlgn="b"/>
                      <a:r>
                        <a:rPr lang="en-GB" sz="1800" b="1" i="0" u="none" strike="noStrike" dirty="0">
                          <a:solidFill>
                            <a:schemeClr val="accent2"/>
                          </a:solidFill>
                          <a:effectLst/>
                          <a:highlight>
                            <a:srgbClr val="FFFF00"/>
                          </a:highlight>
                          <a:latin typeface="+mj-lt"/>
                        </a:rPr>
                        <a:t>1.17</a:t>
                      </a:r>
                    </a:p>
                  </a:txBody>
                  <a:tcPr anchor="ctr"/>
                </a:tc>
                <a:tc>
                  <a:txBody>
                    <a:bodyPr/>
                    <a:lstStyle/>
                    <a:p>
                      <a:pPr algn="r" fontAlgn="b"/>
                      <a:r>
                        <a:rPr lang="en-GB" sz="1800" b="0" i="0" u="none" strike="noStrike">
                          <a:solidFill>
                            <a:srgbClr val="000000"/>
                          </a:solidFill>
                          <a:effectLst/>
                          <a:latin typeface="+mj-lt"/>
                        </a:rPr>
                        <a:t>1.48</a:t>
                      </a:r>
                    </a:p>
                  </a:txBody>
                  <a:tcPr anchor="ctr"/>
                </a:tc>
                <a:tc>
                  <a:txBody>
                    <a:bodyPr/>
                    <a:lstStyle/>
                    <a:p>
                      <a:pPr algn="r" fontAlgn="b"/>
                      <a:r>
                        <a:rPr lang="en-GB" sz="1800" b="1" i="0" u="none" strike="noStrike" dirty="0">
                          <a:solidFill>
                            <a:schemeClr val="tx1"/>
                          </a:solidFill>
                          <a:effectLst/>
                          <a:latin typeface="+mj-lt"/>
                        </a:rPr>
                        <a:t>0.61</a:t>
                      </a:r>
                    </a:p>
                  </a:txBody>
                  <a:tcPr anchor="ctr"/>
                </a:tc>
                <a:tc>
                  <a:txBody>
                    <a:bodyPr/>
                    <a:lstStyle/>
                    <a:p>
                      <a:pPr algn="r" fontAlgn="b"/>
                      <a:r>
                        <a:rPr lang="en-GB" sz="1800" b="0" i="0" u="none" strike="noStrike">
                          <a:solidFill>
                            <a:srgbClr val="000000"/>
                          </a:solidFill>
                          <a:effectLst/>
                          <a:latin typeface="+mj-lt"/>
                        </a:rPr>
                        <a:t>1.08</a:t>
                      </a:r>
                    </a:p>
                  </a:txBody>
                  <a:tcPr anchor="ctr"/>
                </a:tc>
                <a:extLst>
                  <a:ext uri="{0D108BD9-81ED-4DB2-BD59-A6C34878D82A}">
                    <a16:rowId xmlns:a16="http://schemas.microsoft.com/office/drawing/2014/main" val="3571322750"/>
                  </a:ext>
                </a:extLst>
              </a:tr>
              <a:tr h="478800">
                <a:tc>
                  <a:txBody>
                    <a:bodyPr/>
                    <a:lstStyle/>
                    <a:p>
                      <a:pPr algn="l" fontAlgn="b"/>
                      <a:r>
                        <a:rPr lang="en-GB" sz="1800" u="none" strike="noStrike">
                          <a:effectLst/>
                        </a:rPr>
                        <a:t>45-54</a:t>
                      </a:r>
                      <a:endParaRPr lang="en-GB" sz="1800" b="0" i="0" u="none" strike="noStrike">
                        <a:solidFill>
                          <a:srgbClr val="000000"/>
                        </a:solidFill>
                        <a:effectLst/>
                        <a:latin typeface="Calibri" panose="020F0502020204030204" pitchFamily="34" charset="0"/>
                      </a:endParaRPr>
                    </a:p>
                  </a:txBody>
                  <a:tcPr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Male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b"/>
                </a:tc>
                <a:tc>
                  <a:txBody>
                    <a:bodyPr/>
                    <a:lstStyle/>
                    <a:p>
                      <a:pPr algn="r" fontAlgn="b"/>
                      <a:r>
                        <a:rPr lang="en-GB" sz="1800" b="0" i="0" u="none" strike="noStrike" dirty="0">
                          <a:solidFill>
                            <a:srgbClr val="000000"/>
                          </a:solidFill>
                          <a:effectLst/>
                          <a:latin typeface="+mj-lt"/>
                        </a:rPr>
                        <a:t>0.91</a:t>
                      </a:r>
                    </a:p>
                  </a:txBody>
                  <a:tcPr anchor="ctr"/>
                </a:tc>
                <a:tc>
                  <a:txBody>
                    <a:bodyPr/>
                    <a:lstStyle/>
                    <a:p>
                      <a:pPr algn="r" fontAlgn="b"/>
                      <a:r>
                        <a:rPr lang="en-GB" sz="1800" b="0" i="0" u="none" strike="noStrike" dirty="0">
                          <a:solidFill>
                            <a:srgbClr val="000000"/>
                          </a:solidFill>
                          <a:effectLst/>
                          <a:latin typeface="+mj-lt"/>
                        </a:rPr>
                        <a:t>1.06</a:t>
                      </a:r>
                    </a:p>
                  </a:txBody>
                  <a:tcPr anchor="ctr"/>
                </a:tc>
                <a:tc>
                  <a:txBody>
                    <a:bodyPr/>
                    <a:lstStyle/>
                    <a:p>
                      <a:pPr algn="r" fontAlgn="b"/>
                      <a:r>
                        <a:rPr lang="en-GB" sz="1800" b="1" i="0" u="none" strike="noStrike" dirty="0">
                          <a:solidFill>
                            <a:schemeClr val="accent2"/>
                          </a:solidFill>
                          <a:effectLst/>
                          <a:highlight>
                            <a:srgbClr val="FFFF00"/>
                          </a:highlight>
                          <a:latin typeface="+mj-lt"/>
                        </a:rPr>
                        <a:t>2.31</a:t>
                      </a:r>
                    </a:p>
                  </a:txBody>
                  <a:tcPr anchor="ctr"/>
                </a:tc>
                <a:tc>
                  <a:txBody>
                    <a:bodyPr/>
                    <a:lstStyle/>
                    <a:p>
                      <a:pPr algn="r" fontAlgn="b"/>
                      <a:r>
                        <a:rPr lang="en-GB" sz="1800" b="1" i="0" u="none" strike="noStrike" dirty="0">
                          <a:solidFill>
                            <a:srgbClr val="FF0000"/>
                          </a:solidFill>
                          <a:effectLst/>
                          <a:latin typeface="+mj-lt"/>
                        </a:rPr>
                        <a:t>0.45</a:t>
                      </a:r>
                    </a:p>
                  </a:txBody>
                  <a:tcPr anchor="ctr"/>
                </a:tc>
                <a:tc>
                  <a:txBody>
                    <a:bodyPr/>
                    <a:lstStyle/>
                    <a:p>
                      <a:pPr algn="r" fontAlgn="b"/>
                      <a:r>
                        <a:rPr lang="en-GB" sz="1800" b="0" i="0" u="none" strike="noStrike">
                          <a:solidFill>
                            <a:srgbClr val="000000"/>
                          </a:solidFill>
                          <a:effectLst/>
                          <a:latin typeface="+mj-lt"/>
                        </a:rPr>
                        <a:t>1.18</a:t>
                      </a:r>
                    </a:p>
                  </a:txBody>
                  <a:tcPr anchor="ctr"/>
                </a:tc>
                <a:extLst>
                  <a:ext uri="{0D108BD9-81ED-4DB2-BD59-A6C34878D82A}">
                    <a16:rowId xmlns:a16="http://schemas.microsoft.com/office/drawing/2014/main" val="1730621080"/>
                  </a:ext>
                </a:extLst>
              </a:tr>
              <a:tr h="478800">
                <a:tc>
                  <a:txBody>
                    <a:bodyPr/>
                    <a:lstStyle/>
                    <a:p>
                      <a:pPr algn="l" fontAlgn="b"/>
                      <a:r>
                        <a:rPr lang="en-GB" sz="1800" u="none" strike="noStrike">
                          <a:effectLst/>
                        </a:rPr>
                        <a:t>55-64</a:t>
                      </a:r>
                      <a:endParaRPr lang="en-GB" sz="1800" b="0" i="0" u="none" strike="noStrike">
                        <a:solidFill>
                          <a:srgbClr val="000000"/>
                        </a:solidFill>
                        <a:effectLst/>
                        <a:latin typeface="Calibri" panose="020F0502020204030204" pitchFamily="34" charset="0"/>
                      </a:endParaRPr>
                    </a:p>
                  </a:txBody>
                  <a:tcPr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Male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b"/>
                </a:tc>
                <a:tc>
                  <a:txBody>
                    <a:bodyPr/>
                    <a:lstStyle/>
                    <a:p>
                      <a:pPr algn="r" fontAlgn="b"/>
                      <a:r>
                        <a:rPr lang="en-GB" sz="1800" b="0" i="0" u="none" strike="noStrike">
                          <a:solidFill>
                            <a:srgbClr val="000000"/>
                          </a:solidFill>
                          <a:effectLst/>
                          <a:latin typeface="+mj-lt"/>
                        </a:rPr>
                        <a:t>1.02</a:t>
                      </a:r>
                    </a:p>
                  </a:txBody>
                  <a:tcPr anchor="ctr"/>
                </a:tc>
                <a:tc>
                  <a:txBody>
                    <a:bodyPr/>
                    <a:lstStyle/>
                    <a:p>
                      <a:pPr algn="r" fontAlgn="b"/>
                      <a:r>
                        <a:rPr lang="en-GB" sz="1800" b="1" i="0" u="none" strike="noStrike" dirty="0">
                          <a:solidFill>
                            <a:srgbClr val="FF0000"/>
                          </a:solidFill>
                          <a:effectLst/>
                          <a:highlight>
                            <a:srgbClr val="FFFF00"/>
                          </a:highlight>
                          <a:latin typeface="+mj-lt"/>
                        </a:rPr>
                        <a:t>0.89</a:t>
                      </a:r>
                    </a:p>
                  </a:txBody>
                  <a:tcPr anchor="ctr"/>
                </a:tc>
                <a:tc>
                  <a:txBody>
                    <a:bodyPr/>
                    <a:lstStyle/>
                    <a:p>
                      <a:pPr algn="r" fontAlgn="b"/>
                      <a:r>
                        <a:rPr lang="en-GB" sz="1800" b="1" i="0" u="none" strike="noStrike" dirty="0">
                          <a:solidFill>
                            <a:schemeClr val="accent2"/>
                          </a:solidFill>
                          <a:effectLst/>
                          <a:highlight>
                            <a:srgbClr val="FFFF00"/>
                          </a:highlight>
                          <a:latin typeface="+mj-lt"/>
                        </a:rPr>
                        <a:t>2.59</a:t>
                      </a:r>
                    </a:p>
                  </a:txBody>
                  <a:tcPr anchor="ctr"/>
                </a:tc>
                <a:tc>
                  <a:txBody>
                    <a:bodyPr/>
                    <a:lstStyle/>
                    <a:p>
                      <a:pPr algn="r" fontAlgn="b"/>
                      <a:r>
                        <a:rPr lang="en-GB" sz="1800" b="1" i="0" u="none" strike="noStrike" dirty="0">
                          <a:solidFill>
                            <a:srgbClr val="FF0000"/>
                          </a:solidFill>
                          <a:effectLst/>
                          <a:latin typeface="+mj-lt"/>
                        </a:rPr>
                        <a:t>0.52</a:t>
                      </a:r>
                    </a:p>
                  </a:txBody>
                  <a:tcPr anchor="ctr"/>
                </a:tc>
                <a:tc>
                  <a:txBody>
                    <a:bodyPr/>
                    <a:lstStyle/>
                    <a:p>
                      <a:pPr algn="r" fontAlgn="b"/>
                      <a:r>
                        <a:rPr lang="en-GB" sz="1800" b="0" i="0" u="none" strike="noStrike">
                          <a:solidFill>
                            <a:srgbClr val="000000"/>
                          </a:solidFill>
                          <a:effectLst/>
                          <a:latin typeface="+mj-lt"/>
                        </a:rPr>
                        <a:t>1.22</a:t>
                      </a:r>
                    </a:p>
                  </a:txBody>
                  <a:tcPr anchor="ctr"/>
                </a:tc>
                <a:extLst>
                  <a:ext uri="{0D108BD9-81ED-4DB2-BD59-A6C34878D82A}">
                    <a16:rowId xmlns:a16="http://schemas.microsoft.com/office/drawing/2014/main" val="3777706111"/>
                  </a:ext>
                </a:extLst>
              </a:tr>
              <a:tr h="478800">
                <a:tc>
                  <a:txBody>
                    <a:bodyPr/>
                    <a:lstStyle/>
                    <a:p>
                      <a:pPr algn="l" fontAlgn="b"/>
                      <a:r>
                        <a:rPr lang="en-GB" sz="1800" u="none" strike="noStrike">
                          <a:effectLst/>
                        </a:rPr>
                        <a:t>65-75</a:t>
                      </a:r>
                      <a:endParaRPr lang="en-GB" sz="1800" b="0" i="0" u="none" strike="noStrike">
                        <a:solidFill>
                          <a:srgbClr val="000000"/>
                        </a:solidFill>
                        <a:effectLst/>
                        <a:latin typeface="Calibri" panose="020F0502020204030204" pitchFamily="34" charset="0"/>
                      </a:endParaRPr>
                    </a:p>
                  </a:txBody>
                  <a:tcPr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Male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b"/>
                </a:tc>
                <a:tc>
                  <a:txBody>
                    <a:bodyPr/>
                    <a:lstStyle/>
                    <a:p>
                      <a:pPr algn="r" fontAlgn="b"/>
                      <a:r>
                        <a:rPr lang="en-GB" sz="1800" b="1" i="0" u="none" strike="noStrike" dirty="0">
                          <a:solidFill>
                            <a:schemeClr val="accent2"/>
                          </a:solidFill>
                          <a:effectLst/>
                          <a:highlight>
                            <a:srgbClr val="FFFF00"/>
                          </a:highlight>
                          <a:latin typeface="+mj-lt"/>
                        </a:rPr>
                        <a:t>1.11</a:t>
                      </a:r>
                    </a:p>
                  </a:txBody>
                  <a:tcPr anchor="ctr"/>
                </a:tc>
                <a:tc>
                  <a:txBody>
                    <a:bodyPr/>
                    <a:lstStyle/>
                    <a:p>
                      <a:pPr algn="r" fontAlgn="b"/>
                      <a:r>
                        <a:rPr lang="en-GB" sz="1800" b="1" i="0" u="none" strike="noStrike" dirty="0">
                          <a:solidFill>
                            <a:srgbClr val="FF0000"/>
                          </a:solidFill>
                          <a:effectLst/>
                          <a:highlight>
                            <a:srgbClr val="FFFF00"/>
                          </a:highlight>
                          <a:latin typeface="+mj-lt"/>
                        </a:rPr>
                        <a:t>0.51</a:t>
                      </a:r>
                    </a:p>
                  </a:txBody>
                  <a:tcPr anchor="ctr"/>
                </a:tc>
                <a:tc>
                  <a:txBody>
                    <a:bodyPr/>
                    <a:lstStyle/>
                    <a:p>
                      <a:pPr algn="r" fontAlgn="b"/>
                      <a:r>
                        <a:rPr lang="en-GB" sz="1800" b="1" i="0" u="none" strike="noStrike" dirty="0">
                          <a:solidFill>
                            <a:schemeClr val="accent2"/>
                          </a:solidFill>
                          <a:effectLst/>
                          <a:highlight>
                            <a:srgbClr val="FFFF00"/>
                          </a:highlight>
                          <a:latin typeface="+mj-lt"/>
                        </a:rPr>
                        <a:t>3.25</a:t>
                      </a:r>
                    </a:p>
                  </a:txBody>
                  <a:tcPr anchor="ctr"/>
                </a:tc>
                <a:tc>
                  <a:txBody>
                    <a:bodyPr/>
                    <a:lstStyle/>
                    <a:p>
                      <a:pPr algn="r" fontAlgn="b"/>
                      <a:r>
                        <a:rPr lang="en-GB" sz="1800" b="1" i="0" u="none" strike="noStrike" dirty="0">
                          <a:solidFill>
                            <a:srgbClr val="FF0000"/>
                          </a:solidFill>
                          <a:effectLst/>
                          <a:latin typeface="+mj-lt"/>
                        </a:rPr>
                        <a:t>0.49</a:t>
                      </a:r>
                    </a:p>
                  </a:txBody>
                  <a:tcPr anchor="ctr"/>
                </a:tc>
                <a:tc>
                  <a:txBody>
                    <a:bodyPr/>
                    <a:lstStyle/>
                    <a:p>
                      <a:pPr algn="r" fontAlgn="b"/>
                      <a:r>
                        <a:rPr lang="en-GB" sz="1800" b="0" i="0" u="none" strike="noStrike">
                          <a:solidFill>
                            <a:srgbClr val="000000"/>
                          </a:solidFill>
                          <a:effectLst/>
                          <a:latin typeface="+mj-lt"/>
                        </a:rPr>
                        <a:t>0.76</a:t>
                      </a:r>
                    </a:p>
                  </a:txBody>
                  <a:tcPr anchor="ctr"/>
                </a:tc>
                <a:extLst>
                  <a:ext uri="{0D108BD9-81ED-4DB2-BD59-A6C34878D82A}">
                    <a16:rowId xmlns:a16="http://schemas.microsoft.com/office/drawing/2014/main" val="2862138558"/>
                  </a:ext>
                </a:extLst>
              </a:tr>
              <a:tr h="478800">
                <a:tc>
                  <a:txBody>
                    <a:bodyPr/>
                    <a:lstStyle/>
                    <a:p>
                      <a:pPr algn="l" fontAlgn="b"/>
                      <a:r>
                        <a:rPr lang="en-GB" sz="1800" u="none" strike="noStrike">
                          <a:effectLst/>
                        </a:rPr>
                        <a:t>18-44</a:t>
                      </a:r>
                      <a:endParaRPr lang="en-GB" sz="1800" b="0" i="0" u="none" strike="noStrike">
                        <a:solidFill>
                          <a:srgbClr val="000000"/>
                        </a:solidFill>
                        <a:effectLst/>
                        <a:latin typeface="Calibri" panose="020F0502020204030204" pitchFamily="34" charset="0"/>
                      </a:endParaRPr>
                    </a:p>
                  </a:txBody>
                  <a:tcPr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Female</a:t>
                      </a:r>
                    </a:p>
                  </a:txBody>
                  <a:tcPr anchor="b"/>
                </a:tc>
                <a:tc>
                  <a:txBody>
                    <a:bodyPr/>
                    <a:lstStyle/>
                    <a:p>
                      <a:pPr algn="r" fontAlgn="b"/>
                      <a:r>
                        <a:rPr lang="en-GB" sz="1800" b="1" i="0" u="none" strike="noStrike" dirty="0">
                          <a:solidFill>
                            <a:srgbClr val="FF0000"/>
                          </a:solidFill>
                          <a:effectLst/>
                          <a:highlight>
                            <a:srgbClr val="FFFF00"/>
                          </a:highlight>
                          <a:latin typeface="+mj-lt"/>
                        </a:rPr>
                        <a:t>0.77</a:t>
                      </a:r>
                    </a:p>
                  </a:txBody>
                  <a:tcPr anchor="ctr"/>
                </a:tc>
                <a:tc>
                  <a:txBody>
                    <a:bodyPr/>
                    <a:lstStyle/>
                    <a:p>
                      <a:pPr algn="r" fontAlgn="b"/>
                      <a:r>
                        <a:rPr lang="en-GB" sz="1800" b="1" i="0" u="none" strike="noStrike" dirty="0">
                          <a:solidFill>
                            <a:schemeClr val="accent2"/>
                          </a:solidFill>
                          <a:effectLst/>
                          <a:highlight>
                            <a:srgbClr val="FFFF00"/>
                          </a:highlight>
                          <a:latin typeface="+mj-lt"/>
                        </a:rPr>
                        <a:t>1.32</a:t>
                      </a:r>
                    </a:p>
                  </a:txBody>
                  <a:tcPr anchor="ctr"/>
                </a:tc>
                <a:tc>
                  <a:txBody>
                    <a:bodyPr/>
                    <a:lstStyle/>
                    <a:p>
                      <a:pPr algn="r" fontAlgn="b"/>
                      <a:r>
                        <a:rPr lang="en-GB" sz="1800" b="0" i="0" u="none" strike="noStrike">
                          <a:solidFill>
                            <a:srgbClr val="000000"/>
                          </a:solidFill>
                          <a:effectLst/>
                          <a:latin typeface="+mj-lt"/>
                        </a:rPr>
                        <a:t>0.75</a:t>
                      </a:r>
                    </a:p>
                  </a:txBody>
                  <a:tcPr anchor="ctr"/>
                </a:tc>
                <a:tc>
                  <a:txBody>
                    <a:bodyPr/>
                    <a:lstStyle/>
                    <a:p>
                      <a:pPr algn="r" fontAlgn="b"/>
                      <a:r>
                        <a:rPr lang="en-GB" sz="1800" b="1" i="0" u="none" strike="noStrike" dirty="0">
                          <a:solidFill>
                            <a:srgbClr val="FF0000"/>
                          </a:solidFill>
                          <a:effectLst/>
                          <a:latin typeface="+mj-lt"/>
                        </a:rPr>
                        <a:t>0.39</a:t>
                      </a:r>
                    </a:p>
                  </a:txBody>
                  <a:tcPr anchor="ctr"/>
                </a:tc>
                <a:tc>
                  <a:txBody>
                    <a:bodyPr/>
                    <a:lstStyle/>
                    <a:p>
                      <a:pPr algn="r" fontAlgn="b"/>
                      <a:r>
                        <a:rPr lang="en-GB" sz="1800" b="1" i="0" u="none" strike="noStrike" dirty="0">
                          <a:solidFill>
                            <a:schemeClr val="accent2"/>
                          </a:solidFill>
                          <a:effectLst/>
                          <a:highlight>
                            <a:srgbClr val="FFFF00"/>
                          </a:highlight>
                          <a:latin typeface="+mj-lt"/>
                        </a:rPr>
                        <a:t>1.43</a:t>
                      </a:r>
                    </a:p>
                  </a:txBody>
                  <a:tcPr anchor="ctr"/>
                </a:tc>
                <a:extLst>
                  <a:ext uri="{0D108BD9-81ED-4DB2-BD59-A6C34878D82A}">
                    <a16:rowId xmlns:a16="http://schemas.microsoft.com/office/drawing/2014/main" val="1979507952"/>
                  </a:ext>
                </a:extLst>
              </a:tr>
              <a:tr h="478800">
                <a:tc>
                  <a:txBody>
                    <a:bodyPr/>
                    <a:lstStyle/>
                    <a:p>
                      <a:pPr algn="l" fontAlgn="b"/>
                      <a:r>
                        <a:rPr lang="en-GB" sz="1800" u="none" strike="noStrike">
                          <a:effectLst/>
                        </a:rPr>
                        <a:t>45-54</a:t>
                      </a:r>
                      <a:endParaRPr lang="en-GB" sz="1800" b="0" i="0" u="none" strike="noStrike">
                        <a:solidFill>
                          <a:srgbClr val="000000"/>
                        </a:solidFill>
                        <a:effectLst/>
                        <a:latin typeface="Calibri" panose="020F0502020204030204" pitchFamily="34" charset="0"/>
                      </a:endParaRPr>
                    </a:p>
                  </a:txBody>
                  <a:tcPr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Female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b"/>
                </a:tc>
                <a:tc>
                  <a:txBody>
                    <a:bodyPr/>
                    <a:lstStyle/>
                    <a:p>
                      <a:pPr algn="r" fontAlgn="b"/>
                      <a:r>
                        <a:rPr lang="en-GB" sz="1800" b="0" i="0" u="none" strike="noStrike">
                          <a:solidFill>
                            <a:srgbClr val="000000"/>
                          </a:solidFill>
                          <a:effectLst/>
                          <a:latin typeface="+mj-lt"/>
                        </a:rPr>
                        <a:t>0.93</a:t>
                      </a:r>
                    </a:p>
                  </a:txBody>
                  <a:tcPr anchor="ctr"/>
                </a:tc>
                <a:tc>
                  <a:txBody>
                    <a:bodyPr/>
                    <a:lstStyle/>
                    <a:p>
                      <a:pPr algn="r" fontAlgn="b"/>
                      <a:r>
                        <a:rPr lang="en-GB" sz="1800" b="0" i="0" u="none" strike="noStrike">
                          <a:solidFill>
                            <a:srgbClr val="000000"/>
                          </a:solidFill>
                          <a:effectLst/>
                          <a:latin typeface="+mj-lt"/>
                        </a:rPr>
                        <a:t>1.14</a:t>
                      </a:r>
                    </a:p>
                  </a:txBody>
                  <a:tcPr anchor="ctr"/>
                </a:tc>
                <a:tc>
                  <a:txBody>
                    <a:bodyPr/>
                    <a:lstStyle/>
                    <a:p>
                      <a:pPr algn="r" fontAlgn="b"/>
                      <a:r>
                        <a:rPr lang="en-GB" sz="1800" b="0" i="0" u="none" strike="noStrike">
                          <a:solidFill>
                            <a:srgbClr val="000000"/>
                          </a:solidFill>
                          <a:effectLst/>
                          <a:latin typeface="+mj-lt"/>
                        </a:rPr>
                        <a:t>1.78</a:t>
                      </a:r>
                    </a:p>
                  </a:txBody>
                  <a:tcPr anchor="ctr"/>
                </a:tc>
                <a:tc>
                  <a:txBody>
                    <a:bodyPr/>
                    <a:lstStyle/>
                    <a:p>
                      <a:pPr algn="r" fontAlgn="b"/>
                      <a:r>
                        <a:rPr lang="en-GB" sz="1800" b="1" i="0" u="none" strike="noStrike" dirty="0">
                          <a:solidFill>
                            <a:srgbClr val="FF0000"/>
                          </a:solidFill>
                          <a:effectLst/>
                          <a:latin typeface="+mj-lt"/>
                        </a:rPr>
                        <a:t>0.52</a:t>
                      </a:r>
                    </a:p>
                  </a:txBody>
                  <a:tcPr anchor="ctr"/>
                </a:tc>
                <a:tc>
                  <a:txBody>
                    <a:bodyPr/>
                    <a:lstStyle/>
                    <a:p>
                      <a:pPr algn="r" fontAlgn="b"/>
                      <a:r>
                        <a:rPr lang="en-GB" sz="1800" b="1" i="0" u="none" strike="noStrike" dirty="0">
                          <a:solidFill>
                            <a:schemeClr val="accent2"/>
                          </a:solidFill>
                          <a:effectLst/>
                          <a:highlight>
                            <a:srgbClr val="FFFF00"/>
                          </a:highlight>
                          <a:latin typeface="+mj-lt"/>
                        </a:rPr>
                        <a:t>1.59</a:t>
                      </a:r>
                    </a:p>
                  </a:txBody>
                  <a:tcPr anchor="ctr"/>
                </a:tc>
                <a:extLst>
                  <a:ext uri="{0D108BD9-81ED-4DB2-BD59-A6C34878D82A}">
                    <a16:rowId xmlns:a16="http://schemas.microsoft.com/office/drawing/2014/main" val="3317846627"/>
                  </a:ext>
                </a:extLst>
              </a:tr>
              <a:tr h="478800">
                <a:tc>
                  <a:txBody>
                    <a:bodyPr/>
                    <a:lstStyle/>
                    <a:p>
                      <a:pPr algn="l" fontAlgn="b"/>
                      <a:r>
                        <a:rPr lang="en-GB" sz="1800" u="none" strike="noStrike">
                          <a:effectLst/>
                        </a:rPr>
                        <a:t>55-64</a:t>
                      </a:r>
                      <a:endParaRPr lang="en-GB" sz="1800" b="0" i="0" u="none" strike="noStrike">
                        <a:solidFill>
                          <a:srgbClr val="000000"/>
                        </a:solidFill>
                        <a:effectLst/>
                        <a:latin typeface="Calibri" panose="020F0502020204030204" pitchFamily="34" charset="0"/>
                      </a:endParaRPr>
                    </a:p>
                  </a:txBody>
                  <a:tcPr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Female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nchor="b"/>
                </a:tc>
                <a:tc>
                  <a:txBody>
                    <a:bodyPr/>
                    <a:lstStyle/>
                    <a:p>
                      <a:pPr algn="r" fontAlgn="b"/>
                      <a:r>
                        <a:rPr lang="en-GB" sz="1800" b="0" i="0" u="none" strike="noStrike">
                          <a:solidFill>
                            <a:srgbClr val="000000"/>
                          </a:solidFill>
                          <a:effectLst/>
                          <a:latin typeface="+mj-lt"/>
                        </a:rPr>
                        <a:t>1.02</a:t>
                      </a:r>
                    </a:p>
                  </a:txBody>
                  <a:tcPr anchor="ctr"/>
                </a:tc>
                <a:tc>
                  <a:txBody>
                    <a:bodyPr/>
                    <a:lstStyle/>
                    <a:p>
                      <a:pPr algn="r" fontAlgn="b"/>
                      <a:r>
                        <a:rPr lang="en-GB" sz="1800" b="1" i="0" u="none" strike="noStrike" dirty="0">
                          <a:solidFill>
                            <a:srgbClr val="FF0000"/>
                          </a:solidFill>
                          <a:effectLst/>
                          <a:highlight>
                            <a:srgbClr val="FFFF00"/>
                          </a:highlight>
                          <a:latin typeface="+mj-lt"/>
                        </a:rPr>
                        <a:t>0.84</a:t>
                      </a:r>
                    </a:p>
                  </a:txBody>
                  <a:tcPr anchor="ctr"/>
                </a:tc>
                <a:tc>
                  <a:txBody>
                    <a:bodyPr/>
                    <a:lstStyle/>
                    <a:p>
                      <a:pPr algn="r" fontAlgn="b"/>
                      <a:r>
                        <a:rPr lang="en-GB" sz="1800" b="1" i="0" u="none" strike="noStrike" dirty="0">
                          <a:solidFill>
                            <a:schemeClr val="accent2"/>
                          </a:solidFill>
                          <a:effectLst/>
                          <a:highlight>
                            <a:srgbClr val="FFFF00"/>
                          </a:highlight>
                          <a:latin typeface="+mj-lt"/>
                        </a:rPr>
                        <a:t>2.77</a:t>
                      </a:r>
                    </a:p>
                  </a:txBody>
                  <a:tcPr anchor="ctr"/>
                </a:tc>
                <a:tc>
                  <a:txBody>
                    <a:bodyPr/>
                    <a:lstStyle/>
                    <a:p>
                      <a:pPr algn="r" fontAlgn="b"/>
                      <a:r>
                        <a:rPr lang="en-GB" sz="1800" b="1" i="0" u="none" strike="noStrike" dirty="0">
                          <a:solidFill>
                            <a:srgbClr val="FF0000"/>
                          </a:solidFill>
                          <a:effectLst/>
                          <a:latin typeface="+mj-lt"/>
                        </a:rPr>
                        <a:t>0.51</a:t>
                      </a:r>
                    </a:p>
                  </a:txBody>
                  <a:tcPr anchor="ctr"/>
                </a:tc>
                <a:tc>
                  <a:txBody>
                    <a:bodyPr/>
                    <a:lstStyle/>
                    <a:p>
                      <a:pPr algn="r" fontAlgn="b"/>
                      <a:r>
                        <a:rPr lang="en-GB" sz="1800" b="1" i="0" u="none" strike="noStrike" dirty="0">
                          <a:solidFill>
                            <a:schemeClr val="accent2"/>
                          </a:solidFill>
                          <a:effectLst/>
                          <a:highlight>
                            <a:srgbClr val="FFFF00"/>
                          </a:highlight>
                          <a:latin typeface="+mj-lt"/>
                        </a:rPr>
                        <a:t>1.83</a:t>
                      </a:r>
                    </a:p>
                  </a:txBody>
                  <a:tcPr anchor="ctr"/>
                </a:tc>
                <a:extLst>
                  <a:ext uri="{0D108BD9-81ED-4DB2-BD59-A6C34878D82A}">
                    <a16:rowId xmlns:a16="http://schemas.microsoft.com/office/drawing/2014/main" val="3901298920"/>
                  </a:ext>
                </a:extLst>
              </a:tr>
              <a:tr h="478800">
                <a:tc>
                  <a:txBody>
                    <a:bodyPr/>
                    <a:lstStyle/>
                    <a:p>
                      <a:pPr algn="l" fontAlgn="b"/>
                      <a:r>
                        <a:rPr lang="en-GB" sz="1800" u="none" strike="noStrike">
                          <a:effectLst/>
                        </a:rPr>
                        <a:t>65-75</a:t>
                      </a:r>
                      <a:endParaRPr lang="en-GB" sz="1800" b="0" i="0" u="none" strike="noStrike">
                        <a:solidFill>
                          <a:srgbClr val="000000"/>
                        </a:solidFill>
                        <a:effectLst/>
                        <a:latin typeface="Calibri" panose="020F0502020204030204" pitchFamily="34" charset="0"/>
                      </a:endParaRPr>
                    </a:p>
                  </a:txBody>
                  <a:tcPr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Female</a:t>
                      </a:r>
                    </a:p>
                  </a:txBody>
                  <a:tcPr anchor="b"/>
                </a:tc>
                <a:tc>
                  <a:txBody>
                    <a:bodyPr/>
                    <a:lstStyle/>
                    <a:p>
                      <a:pPr algn="r" fontAlgn="b"/>
                      <a:r>
                        <a:rPr lang="en-GB" sz="1800" b="0" i="0" u="none" strike="noStrike">
                          <a:solidFill>
                            <a:srgbClr val="000000"/>
                          </a:solidFill>
                          <a:effectLst/>
                          <a:latin typeface="+mj-lt"/>
                        </a:rPr>
                        <a:t>0.97</a:t>
                      </a:r>
                    </a:p>
                  </a:txBody>
                  <a:tcPr anchor="ctr"/>
                </a:tc>
                <a:tc>
                  <a:txBody>
                    <a:bodyPr/>
                    <a:lstStyle/>
                    <a:p>
                      <a:pPr algn="r" fontAlgn="b"/>
                      <a:r>
                        <a:rPr lang="en-GB" sz="1800" b="1" i="0" u="none" strike="noStrike" dirty="0">
                          <a:solidFill>
                            <a:srgbClr val="FF0000"/>
                          </a:solidFill>
                          <a:effectLst/>
                          <a:highlight>
                            <a:srgbClr val="FFFF00"/>
                          </a:highlight>
                          <a:latin typeface="+mj-lt"/>
                        </a:rPr>
                        <a:t>0.65</a:t>
                      </a:r>
                    </a:p>
                  </a:txBody>
                  <a:tcPr anchor="ctr"/>
                </a:tc>
                <a:tc>
                  <a:txBody>
                    <a:bodyPr/>
                    <a:lstStyle/>
                    <a:p>
                      <a:pPr algn="r" fontAlgn="b"/>
                      <a:r>
                        <a:rPr lang="en-GB" sz="1800" b="1" i="0" u="none" strike="noStrike" dirty="0">
                          <a:solidFill>
                            <a:schemeClr val="accent2"/>
                          </a:solidFill>
                          <a:effectLst/>
                          <a:highlight>
                            <a:srgbClr val="FFFF00"/>
                          </a:highlight>
                          <a:latin typeface="+mj-lt"/>
                        </a:rPr>
                        <a:t>2.86</a:t>
                      </a:r>
                    </a:p>
                  </a:txBody>
                  <a:tcPr anchor="ctr"/>
                </a:tc>
                <a:tc>
                  <a:txBody>
                    <a:bodyPr/>
                    <a:lstStyle/>
                    <a:p>
                      <a:pPr algn="r" fontAlgn="b"/>
                      <a:r>
                        <a:rPr lang="en-GB" sz="1800" b="1" i="0" u="none" strike="noStrike" dirty="0">
                          <a:solidFill>
                            <a:srgbClr val="FF0000"/>
                          </a:solidFill>
                          <a:effectLst/>
                          <a:latin typeface="+mj-lt"/>
                        </a:rPr>
                        <a:t>0.50</a:t>
                      </a:r>
                    </a:p>
                  </a:txBody>
                  <a:tcPr anchor="ctr"/>
                </a:tc>
                <a:tc>
                  <a:txBody>
                    <a:bodyPr/>
                    <a:lstStyle/>
                    <a:p>
                      <a:pPr algn="r" fontAlgn="b"/>
                      <a:r>
                        <a:rPr lang="en-GB" sz="1800" b="0" i="0" u="none" strike="noStrike" dirty="0">
                          <a:solidFill>
                            <a:srgbClr val="000000"/>
                          </a:solidFill>
                          <a:effectLst/>
                          <a:latin typeface="+mj-lt"/>
                        </a:rPr>
                        <a:t>0.99</a:t>
                      </a:r>
                    </a:p>
                  </a:txBody>
                  <a:tcPr anchor="ctr"/>
                </a:tc>
                <a:extLst>
                  <a:ext uri="{0D108BD9-81ED-4DB2-BD59-A6C34878D82A}">
                    <a16:rowId xmlns:a16="http://schemas.microsoft.com/office/drawing/2014/main" val="492238366"/>
                  </a:ext>
                </a:extLst>
              </a:tr>
            </a:tbl>
          </a:graphicData>
        </a:graphic>
      </p:graphicFrame>
      <p:sp>
        <p:nvSpPr>
          <p:cNvPr id="3" name="TextBox 2">
            <a:extLst>
              <a:ext uri="{FF2B5EF4-FFF2-40B4-BE49-F238E27FC236}">
                <a16:creationId xmlns:a16="http://schemas.microsoft.com/office/drawing/2014/main" id="{5EC81CF2-94EA-E931-FA78-A58899EAF16C}"/>
              </a:ext>
            </a:extLst>
          </p:cNvPr>
          <p:cNvSpPr txBox="1"/>
          <p:nvPr/>
        </p:nvSpPr>
        <p:spPr>
          <a:xfrm>
            <a:off x="2323380" y="5935069"/>
            <a:ext cx="7898922" cy="369332"/>
          </a:xfrm>
          <a:prstGeom prst="rect">
            <a:avLst/>
          </a:prstGeom>
          <a:noFill/>
        </p:spPr>
        <p:txBody>
          <a:bodyPr wrap="square" rtlCol="0">
            <a:spAutoFit/>
          </a:bodyPr>
          <a:lstStyle/>
          <a:p>
            <a:pPr algn="r"/>
            <a:r>
              <a:rPr lang="en-GB" dirty="0"/>
              <a:t>Highlight indicates significant differences </a:t>
            </a:r>
          </a:p>
        </p:txBody>
      </p:sp>
      <p:sp>
        <p:nvSpPr>
          <p:cNvPr id="5" name="TextBox 4">
            <a:extLst>
              <a:ext uri="{FF2B5EF4-FFF2-40B4-BE49-F238E27FC236}">
                <a16:creationId xmlns:a16="http://schemas.microsoft.com/office/drawing/2014/main" id="{CD06A251-5D6C-5E46-FDA4-612E730702F0}"/>
              </a:ext>
            </a:extLst>
          </p:cNvPr>
          <p:cNvSpPr txBox="1"/>
          <p:nvPr/>
        </p:nvSpPr>
        <p:spPr>
          <a:xfrm>
            <a:off x="10149041" y="2136338"/>
            <a:ext cx="717247" cy="2585323"/>
          </a:xfrm>
          <a:prstGeom prst="rect">
            <a:avLst/>
          </a:prstGeom>
          <a:noFill/>
        </p:spPr>
        <p:txBody>
          <a:bodyPr wrap="square" rtlCol="0">
            <a:spAutoFit/>
          </a:bodyPr>
          <a:lstStyle/>
          <a:p>
            <a:r>
              <a:rPr lang="en-GB" sz="1800" b="0" i="0" u="none" strike="noStrike" dirty="0">
                <a:solidFill>
                  <a:srgbClr val="000000"/>
                </a:solidFill>
                <a:effectLst/>
                <a:highlight>
                  <a:srgbClr val="FF0000"/>
                </a:highlight>
                <a:latin typeface="+mn-lt"/>
              </a:rPr>
              <a:t>25.4</a:t>
            </a:r>
          </a:p>
          <a:p>
            <a:endParaRPr lang="en-GB" dirty="0">
              <a:solidFill>
                <a:srgbClr val="000000"/>
              </a:solidFill>
              <a:highlight>
                <a:srgbClr val="FF0000"/>
              </a:highlight>
            </a:endParaRPr>
          </a:p>
          <a:p>
            <a:r>
              <a:rPr lang="en-GB" sz="1800" b="0" i="0" u="none" strike="noStrike" dirty="0">
                <a:solidFill>
                  <a:srgbClr val="000000"/>
                </a:solidFill>
                <a:effectLst/>
                <a:highlight>
                  <a:srgbClr val="FF0000"/>
                </a:highlight>
                <a:latin typeface="+mn-lt"/>
              </a:rPr>
              <a:t>12.8</a:t>
            </a:r>
          </a:p>
          <a:p>
            <a:endParaRPr lang="en-GB" sz="1800" b="0" i="0" u="none" strike="noStrike" dirty="0">
              <a:solidFill>
                <a:srgbClr val="000000"/>
              </a:solidFill>
              <a:effectLst/>
              <a:highlight>
                <a:srgbClr val="FF0000"/>
              </a:highlight>
              <a:latin typeface="+mn-lt"/>
            </a:endParaRPr>
          </a:p>
          <a:p>
            <a:endParaRPr lang="en-GB" dirty="0">
              <a:solidFill>
                <a:srgbClr val="000000"/>
              </a:solidFill>
              <a:highlight>
                <a:srgbClr val="FF0000"/>
              </a:highlight>
            </a:endParaRPr>
          </a:p>
          <a:p>
            <a:endParaRPr lang="en-GB" sz="1800" b="0" i="0" u="none" strike="noStrike" dirty="0">
              <a:solidFill>
                <a:srgbClr val="000000"/>
              </a:solidFill>
              <a:effectLst/>
              <a:highlight>
                <a:srgbClr val="FF0000"/>
              </a:highlight>
              <a:latin typeface="+mn-lt"/>
            </a:endParaRPr>
          </a:p>
          <a:p>
            <a:endParaRPr lang="en-GB" sz="1800" b="0" i="0" u="none" strike="noStrike" dirty="0">
              <a:solidFill>
                <a:srgbClr val="000000"/>
              </a:solidFill>
              <a:effectLst/>
              <a:highlight>
                <a:srgbClr val="FF0000"/>
              </a:highlight>
              <a:latin typeface="+mn-lt"/>
            </a:endParaRPr>
          </a:p>
          <a:p>
            <a:r>
              <a:rPr lang="en-GB" sz="1800" b="0" i="0" u="none" strike="noStrike" dirty="0">
                <a:solidFill>
                  <a:srgbClr val="000000"/>
                </a:solidFill>
                <a:effectLst/>
                <a:highlight>
                  <a:srgbClr val="FF0000"/>
                </a:highlight>
                <a:latin typeface="+mn-lt"/>
              </a:rPr>
              <a:t>15.9</a:t>
            </a:r>
          </a:p>
          <a:p>
            <a:endParaRPr lang="en-GB" dirty="0"/>
          </a:p>
        </p:txBody>
      </p:sp>
      <p:sp>
        <p:nvSpPr>
          <p:cNvPr id="6" name="TextBox 5">
            <a:extLst>
              <a:ext uri="{FF2B5EF4-FFF2-40B4-BE49-F238E27FC236}">
                <a16:creationId xmlns:a16="http://schemas.microsoft.com/office/drawing/2014/main" id="{EAC00A53-2318-A05D-1A33-41FD452EBBC4}"/>
              </a:ext>
            </a:extLst>
          </p:cNvPr>
          <p:cNvSpPr txBox="1"/>
          <p:nvPr/>
        </p:nvSpPr>
        <p:spPr>
          <a:xfrm>
            <a:off x="10125615" y="1443840"/>
            <a:ext cx="1973290" cy="646331"/>
          </a:xfrm>
          <a:prstGeom prst="rect">
            <a:avLst/>
          </a:prstGeom>
          <a:noFill/>
        </p:spPr>
        <p:txBody>
          <a:bodyPr wrap="square" rtlCol="0">
            <a:spAutoFit/>
          </a:bodyPr>
          <a:lstStyle/>
          <a:p>
            <a:r>
              <a:rPr lang="en-GB" dirty="0"/>
              <a:t>% died in </a:t>
            </a:r>
          </a:p>
          <a:p>
            <a:r>
              <a:rPr lang="en-GB" dirty="0"/>
              <a:t>Other place</a:t>
            </a:r>
          </a:p>
        </p:txBody>
      </p:sp>
      <p:sp>
        <p:nvSpPr>
          <p:cNvPr id="8" name="TextBox 7">
            <a:extLst>
              <a:ext uri="{FF2B5EF4-FFF2-40B4-BE49-F238E27FC236}">
                <a16:creationId xmlns:a16="http://schemas.microsoft.com/office/drawing/2014/main" id="{A6C42336-5158-5097-FDD3-BCA53A4C8B7B}"/>
              </a:ext>
            </a:extLst>
          </p:cNvPr>
          <p:cNvSpPr txBox="1"/>
          <p:nvPr/>
        </p:nvSpPr>
        <p:spPr>
          <a:xfrm>
            <a:off x="5016260" y="6353878"/>
            <a:ext cx="6096000" cy="461665"/>
          </a:xfrm>
          <a:prstGeom prst="rect">
            <a:avLst/>
          </a:prstGeom>
          <a:noFill/>
        </p:spPr>
        <p:txBody>
          <a:bodyPr wrap="square">
            <a:spAutoFit/>
          </a:bodyPr>
          <a:lstStyle/>
          <a:p>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End-of-life care and place of death in adults with serious mental illness: A systematic review and narrative synthesis - Rebecca Wilson, Nilay </a:t>
            </a:r>
            <a:r>
              <a:rPr lang="en-GB" sz="1200"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Hepgul</a:t>
            </a: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Irene J Higginson, Wei Gao, 2020</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p>
        </p:txBody>
      </p:sp>
    </p:spTree>
    <p:extLst>
      <p:ext uri="{BB962C8B-B14F-4D97-AF65-F5344CB8AC3E}">
        <p14:creationId xmlns:p14="http://schemas.microsoft.com/office/powerpoint/2010/main" val="268110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38D1-E288-7E04-999C-C421D7C72487}"/>
              </a:ext>
            </a:extLst>
          </p:cNvPr>
          <p:cNvSpPr>
            <a:spLocks noGrp="1"/>
          </p:cNvSpPr>
          <p:nvPr>
            <p:ph type="title"/>
          </p:nvPr>
        </p:nvSpPr>
        <p:spPr/>
        <p:txBody>
          <a:bodyPr>
            <a:normAutofit fontScale="90000"/>
          </a:bodyPr>
          <a:lstStyle/>
          <a:p>
            <a:r>
              <a:rPr lang="en-GB" sz="4900" dirty="0"/>
              <a:t>But better news re Hospital Palliative Care</a:t>
            </a:r>
            <a:br>
              <a:rPr lang="en-GB" dirty="0"/>
            </a:br>
            <a:endParaRPr lang="en-GB" dirty="0"/>
          </a:p>
        </p:txBody>
      </p:sp>
      <p:sp>
        <p:nvSpPr>
          <p:cNvPr id="4" name="Text Placeholder 2">
            <a:extLst>
              <a:ext uri="{FF2B5EF4-FFF2-40B4-BE49-F238E27FC236}">
                <a16:creationId xmlns:a16="http://schemas.microsoft.com/office/drawing/2014/main" id="{45DBD8AE-1EF1-287E-2BBF-1EF7723C1DD5}"/>
              </a:ext>
            </a:extLst>
          </p:cNvPr>
          <p:cNvSpPr>
            <a:spLocks noGrp="1"/>
          </p:cNvSpPr>
          <p:nvPr>
            <p:ph idx="1"/>
          </p:nvPr>
        </p:nvSpPr>
        <p:spPr>
          <a:xfrm>
            <a:off x="360363" y="1439863"/>
            <a:ext cx="11445875" cy="4351337"/>
          </a:xfrm>
        </p:spPr>
        <p:txBody>
          <a:bodyPr/>
          <a:lstStyle/>
          <a:p>
            <a:r>
              <a:rPr lang="en-GB" sz="3200" dirty="0"/>
              <a:t>Of people who died from </a:t>
            </a:r>
            <a:r>
              <a:rPr lang="en-GB" sz="3200" i="1" dirty="0">
                <a:highlight>
                  <a:srgbClr val="FFFF00"/>
                </a:highlight>
              </a:rPr>
              <a:t>cancer</a:t>
            </a:r>
            <a:r>
              <a:rPr lang="en-GB" sz="3200" dirty="0"/>
              <a:t> in hospital there was </a:t>
            </a:r>
            <a:r>
              <a:rPr lang="en-GB" sz="3200" dirty="0">
                <a:highlight>
                  <a:srgbClr val="FFFF00"/>
                </a:highlight>
              </a:rPr>
              <a:t>no difference </a:t>
            </a:r>
            <a:r>
              <a:rPr lang="en-GB" sz="3200" dirty="0"/>
              <a:t>in the percentage seen by palliative care teams in their </a:t>
            </a:r>
            <a:r>
              <a:rPr lang="en-GB" sz="3200" dirty="0">
                <a:highlight>
                  <a:srgbClr val="FFFF00"/>
                </a:highlight>
              </a:rPr>
              <a:t>final admission </a:t>
            </a:r>
            <a:r>
              <a:rPr lang="en-GB" sz="3200" dirty="0"/>
              <a:t>at </a:t>
            </a:r>
            <a:r>
              <a:rPr lang="en-GB" sz="3200" dirty="0">
                <a:highlight>
                  <a:srgbClr val="FFFF00"/>
                </a:highlight>
              </a:rPr>
              <a:t>69%</a:t>
            </a:r>
            <a:r>
              <a:rPr lang="en-GB" sz="3200" dirty="0"/>
              <a:t> between those with and without SMI</a:t>
            </a:r>
          </a:p>
          <a:p>
            <a:endParaRPr lang="en-GB" dirty="0"/>
          </a:p>
        </p:txBody>
      </p:sp>
    </p:spTree>
    <p:extLst>
      <p:ext uri="{BB962C8B-B14F-4D97-AF65-F5344CB8AC3E}">
        <p14:creationId xmlns:p14="http://schemas.microsoft.com/office/powerpoint/2010/main" val="4032086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B703-C04E-760C-37A4-B0DFCE88F12F}"/>
              </a:ext>
            </a:extLst>
          </p:cNvPr>
          <p:cNvSpPr>
            <a:spLocks noGrp="1"/>
          </p:cNvSpPr>
          <p:nvPr>
            <p:ph type="title"/>
          </p:nvPr>
        </p:nvSpPr>
        <p:spPr/>
        <p:txBody>
          <a:bodyPr>
            <a:normAutofit/>
          </a:bodyPr>
          <a:lstStyle/>
          <a:p>
            <a:r>
              <a:rPr lang="en-GB" sz="4000" dirty="0"/>
              <a:t>Lessons to take away</a:t>
            </a:r>
          </a:p>
        </p:txBody>
      </p:sp>
      <p:sp>
        <p:nvSpPr>
          <p:cNvPr id="3" name="Content Placeholder 2">
            <a:extLst>
              <a:ext uri="{FF2B5EF4-FFF2-40B4-BE49-F238E27FC236}">
                <a16:creationId xmlns:a16="http://schemas.microsoft.com/office/drawing/2014/main" id="{95B08177-635F-4E24-72EB-D71CB516CB1C}"/>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GB" sz="2800" dirty="0"/>
              <a:t>People with SMI constitute a hard to reach and marginalised group with multiple physical, psychological and social challenges</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More people with SMI live in very deprived areas but can be missed in affluent areas</a:t>
            </a:r>
          </a:p>
          <a:p>
            <a:endParaRPr lang="en-GB" sz="2800" dirty="0"/>
          </a:p>
          <a:p>
            <a:pPr marL="342900" indent="-342900">
              <a:buFont typeface="Arial" panose="020B0604020202020204" pitchFamily="34" charset="0"/>
              <a:buChar char="•"/>
            </a:pPr>
            <a:r>
              <a:rPr lang="en-GB" sz="2800" dirty="0"/>
              <a:t>People with SMI have significant challenges accessing health care including palliative care</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Proactive approaches are needed for the dying and bereaved</a:t>
            </a:r>
          </a:p>
          <a:p>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5F2A36D1-EB86-F8B7-D9B0-E8765AE9F7A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044AD2C-A226-0CA5-E2CA-CCCFF65219D5}"/>
              </a:ext>
            </a:extLst>
          </p:cNvPr>
          <p:cNvSpPr>
            <a:spLocks noGrp="1"/>
          </p:cNvSpPr>
          <p:nvPr>
            <p:ph type="sldNum" sz="quarter" idx="12"/>
          </p:nvPr>
        </p:nvSpPr>
        <p:spPr/>
        <p:txBody>
          <a:bodyPr/>
          <a:lstStyle/>
          <a:p>
            <a:fld id="{06A44ADC-FBC0-4698-B0EC-1AD4A4060383}" type="slidenum">
              <a:rPr lang="en-GB" smtClean="0"/>
              <a:t>42</a:t>
            </a:fld>
            <a:endParaRPr lang="en-GB"/>
          </a:p>
        </p:txBody>
      </p:sp>
    </p:spTree>
    <p:extLst>
      <p:ext uri="{BB962C8B-B14F-4D97-AF65-F5344CB8AC3E}">
        <p14:creationId xmlns:p14="http://schemas.microsoft.com/office/powerpoint/2010/main" val="1489971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6218-89BE-F0C5-A7EA-A7C5A51F3848}"/>
              </a:ext>
            </a:extLst>
          </p:cNvPr>
          <p:cNvSpPr>
            <a:spLocks noGrp="1"/>
          </p:cNvSpPr>
          <p:nvPr>
            <p:ph type="title"/>
          </p:nvPr>
        </p:nvSpPr>
        <p:spPr/>
        <p:txBody>
          <a:bodyPr>
            <a:normAutofit fontScale="90000"/>
          </a:bodyPr>
          <a:lstStyle/>
          <a:p>
            <a:r>
              <a:rPr lang="en-GB" dirty="0"/>
              <a:t>Background: Service infrastructure integration and training</a:t>
            </a:r>
          </a:p>
        </p:txBody>
      </p:sp>
      <p:sp>
        <p:nvSpPr>
          <p:cNvPr id="3" name="Content Placeholder 2">
            <a:extLst>
              <a:ext uri="{FF2B5EF4-FFF2-40B4-BE49-F238E27FC236}">
                <a16:creationId xmlns:a16="http://schemas.microsoft.com/office/drawing/2014/main" id="{B6B01342-104C-8D87-1AA2-C6F75BC58316}"/>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GB" dirty="0">
                <a:highlight>
                  <a:srgbClr val="FFFF00"/>
                </a:highlight>
              </a:rPr>
              <a:t>Psychiatric teams need to work more closely with other medical providers </a:t>
            </a:r>
            <a:r>
              <a:rPr lang="en-GB" dirty="0"/>
              <a:t>to reduce disparities in palliative care experienced by patients with SMI </a:t>
            </a:r>
            <a:r>
              <a:rPr lang="da-DK" dirty="0"/>
              <a:t>(Shaley D. et al, 2020)</a:t>
            </a:r>
          </a:p>
          <a:p>
            <a:pPr marL="342900" indent="-342900">
              <a:buFont typeface="Arial" panose="020B0604020202020204" pitchFamily="34" charset="0"/>
              <a:buChar char="•"/>
            </a:pPr>
            <a:r>
              <a:rPr lang="en-GB" dirty="0">
                <a:highlight>
                  <a:srgbClr val="FFFF00"/>
                </a:highlight>
              </a:rPr>
              <a:t>Partnership should be developed across the mental health and end-of-life systems</a:t>
            </a:r>
            <a:r>
              <a:rPr lang="en-GB" dirty="0"/>
              <a:t>, and ways found to support people to die where they choose. Staff caring for people with severe mental illness at the end-of-life need education, support and supervision. End-of-life care for people with severe mental illness requires a team approach Edwards D. et al, 2021)</a:t>
            </a:r>
          </a:p>
          <a:p>
            <a:pPr marL="342900" indent="-342900">
              <a:buFont typeface="Arial" panose="020B0604020202020204" pitchFamily="34" charset="0"/>
              <a:buChar char="•"/>
            </a:pPr>
            <a:r>
              <a:rPr lang="en-GB" dirty="0">
                <a:highlight>
                  <a:srgbClr val="FFFF00"/>
                </a:highlight>
              </a:rPr>
              <a:t>Adoption of a palliative approach, which promotes the principles of palliative care across nonspecialized care settings</a:t>
            </a:r>
            <a:r>
              <a:rPr lang="en-GB" dirty="0"/>
              <a:t> provided by non specialist palliative providers, has the potential to increase access to high-quality palliative treatment for people with SMI. (Donald, E. et al, 2019)</a:t>
            </a:r>
          </a:p>
          <a:p>
            <a:pPr marL="342900" indent="-342900">
              <a:buFont typeface="Arial" panose="020B0604020202020204" pitchFamily="34" charset="0"/>
              <a:buChar char="•"/>
            </a:pPr>
            <a:r>
              <a:rPr lang="en-GB" dirty="0">
                <a:highlight>
                  <a:srgbClr val="FFFF00"/>
                </a:highlight>
              </a:rPr>
              <a:t>Links need to be improved between oncology and mental health services to reduce inequalities in treatment for cancer patients with an SMI diagnosis</a:t>
            </a:r>
            <a:r>
              <a:rPr lang="en-GB" dirty="0"/>
              <a:t>(Grassi L, 2020) </a:t>
            </a:r>
          </a:p>
          <a:p>
            <a:pPr marL="342900" indent="-342900">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DBBFE11B-AAD6-54AD-074C-A259BB3400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BFD13B-57B2-B542-18A5-3CEEC95F6E8A}"/>
              </a:ext>
            </a:extLst>
          </p:cNvPr>
          <p:cNvSpPr>
            <a:spLocks noGrp="1"/>
          </p:cNvSpPr>
          <p:nvPr>
            <p:ph type="sldNum" sz="quarter" idx="12"/>
          </p:nvPr>
        </p:nvSpPr>
        <p:spPr/>
        <p:txBody>
          <a:bodyPr/>
          <a:lstStyle/>
          <a:p>
            <a:fld id="{06A44ADC-FBC0-4698-B0EC-1AD4A4060383}" type="slidenum">
              <a:rPr lang="en-GB" smtClean="0"/>
              <a:t>43</a:t>
            </a:fld>
            <a:endParaRPr lang="en-GB"/>
          </a:p>
        </p:txBody>
      </p:sp>
    </p:spTree>
    <p:extLst>
      <p:ext uri="{BB962C8B-B14F-4D97-AF65-F5344CB8AC3E}">
        <p14:creationId xmlns:p14="http://schemas.microsoft.com/office/powerpoint/2010/main" val="1182959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6069-D80F-CFF2-2A6B-327153CB3A80}"/>
              </a:ext>
            </a:extLst>
          </p:cNvPr>
          <p:cNvSpPr>
            <a:spLocks noGrp="1"/>
          </p:cNvSpPr>
          <p:nvPr>
            <p:ph type="title"/>
          </p:nvPr>
        </p:nvSpPr>
        <p:spPr/>
        <p:txBody>
          <a:bodyPr/>
          <a:lstStyle/>
          <a:p>
            <a:r>
              <a:rPr lang="en-GB" dirty="0"/>
              <a:t>Bereavement is complex for family and friends</a:t>
            </a:r>
          </a:p>
        </p:txBody>
      </p:sp>
      <p:pic>
        <p:nvPicPr>
          <p:cNvPr id="5" name="Picture 2" descr="200+ Free Memorial Candle &amp; Candle Images - Pixabay">
            <a:extLst>
              <a:ext uri="{FF2B5EF4-FFF2-40B4-BE49-F238E27FC236}">
                <a16:creationId xmlns:a16="http://schemas.microsoft.com/office/drawing/2014/main" id="{E1A7FAB0-1A3A-5612-7FC2-5730525490E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666" r="1" b="1"/>
          <a:stretch/>
        </p:blipFill>
        <p:spPr bwMode="auto">
          <a:xfrm>
            <a:off x="557236" y="1541721"/>
            <a:ext cx="6069589" cy="45436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1F83CE7-B543-BCCB-EFCE-0B93D3F8AED7}"/>
              </a:ext>
            </a:extLst>
          </p:cNvPr>
          <p:cNvPicPr>
            <a:picLocks noChangeAspect="1"/>
          </p:cNvPicPr>
          <p:nvPr/>
        </p:nvPicPr>
        <p:blipFill rotWithShape="1">
          <a:blip r:embed="rId3"/>
          <a:srcRect l="33986" t="14486" r="39244" b="25765"/>
          <a:stretch/>
        </p:blipFill>
        <p:spPr>
          <a:xfrm>
            <a:off x="7430087" y="1204839"/>
            <a:ext cx="3644185" cy="5083579"/>
          </a:xfrm>
          <a:prstGeom prst="rect">
            <a:avLst/>
          </a:prstGeom>
        </p:spPr>
      </p:pic>
    </p:spTree>
    <p:extLst>
      <p:ext uri="{BB962C8B-B14F-4D97-AF65-F5344CB8AC3E}">
        <p14:creationId xmlns:p14="http://schemas.microsoft.com/office/powerpoint/2010/main" val="2312569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41AF-7511-CFC0-BE0B-D89395FD4E72}"/>
              </a:ext>
            </a:extLst>
          </p:cNvPr>
          <p:cNvSpPr>
            <a:spLocks noGrp="1"/>
          </p:cNvSpPr>
          <p:nvPr>
            <p:ph type="title"/>
          </p:nvPr>
        </p:nvSpPr>
        <p:spPr>
          <a:xfrm>
            <a:off x="86710" y="360000"/>
            <a:ext cx="12029090" cy="546517"/>
          </a:xfrm>
        </p:spPr>
        <p:txBody>
          <a:bodyPr>
            <a:normAutofit fontScale="90000"/>
          </a:bodyPr>
          <a:lstStyle/>
          <a:p>
            <a:r>
              <a:rPr lang="en-GB" sz="2800" dirty="0"/>
              <a:t>Links to OHID publications on physical health and premature mortality in adults with SMI </a:t>
            </a:r>
          </a:p>
        </p:txBody>
      </p:sp>
      <p:sp>
        <p:nvSpPr>
          <p:cNvPr id="3" name="Content Placeholder 2">
            <a:extLst>
              <a:ext uri="{FF2B5EF4-FFF2-40B4-BE49-F238E27FC236}">
                <a16:creationId xmlns:a16="http://schemas.microsoft.com/office/drawing/2014/main" id="{302542EF-9FC7-FC2B-0134-D003FE81345A}"/>
              </a:ext>
            </a:extLst>
          </p:cNvPr>
          <p:cNvSpPr>
            <a:spLocks noGrp="1"/>
          </p:cNvSpPr>
          <p:nvPr>
            <p:ph idx="1"/>
          </p:nvPr>
        </p:nvSpPr>
        <p:spPr>
          <a:xfrm>
            <a:off x="359999" y="1463040"/>
            <a:ext cx="11446163" cy="4677628"/>
          </a:xfrm>
        </p:spPr>
        <p:txBody>
          <a:bodyPr>
            <a:normAutofit/>
          </a:bodyPr>
          <a:lstStyle/>
          <a:p>
            <a:pPr>
              <a:lnSpc>
                <a:spcPct val="120000"/>
              </a:lnSpc>
              <a:spcAft>
                <a:spcPts val="0"/>
              </a:spcAft>
            </a:pPr>
            <a:r>
              <a:rPr lang="en-GB" sz="2400" dirty="0">
                <a:hlinkClick r:id="rId2"/>
              </a:rPr>
              <a:t>Severe mental illness Fingertips profile</a:t>
            </a:r>
            <a:endParaRPr lang="en-GB" sz="2400" dirty="0"/>
          </a:p>
          <a:p>
            <a:pPr>
              <a:lnSpc>
                <a:spcPct val="120000"/>
              </a:lnSpc>
              <a:spcAft>
                <a:spcPts val="0"/>
              </a:spcAft>
            </a:pPr>
            <a:endParaRPr lang="en-GB" sz="2400" dirty="0"/>
          </a:p>
          <a:p>
            <a:pPr>
              <a:lnSpc>
                <a:spcPct val="120000"/>
              </a:lnSpc>
              <a:spcAft>
                <a:spcPts val="0"/>
              </a:spcAft>
            </a:pPr>
            <a:r>
              <a:rPr lang="en-GB" sz="2400" dirty="0">
                <a:hlinkClick r:id="rId3"/>
              </a:rPr>
              <a:t>Premature mortality in adults with severe mental illness</a:t>
            </a:r>
            <a:endParaRPr lang="en-GB" sz="2400" dirty="0"/>
          </a:p>
          <a:p>
            <a:pPr>
              <a:lnSpc>
                <a:spcPct val="120000"/>
              </a:lnSpc>
              <a:spcAft>
                <a:spcPts val="0"/>
              </a:spcAft>
            </a:pPr>
            <a:endParaRPr lang="en-GB" sz="2400" dirty="0"/>
          </a:p>
          <a:p>
            <a:pPr>
              <a:lnSpc>
                <a:spcPct val="120000"/>
              </a:lnSpc>
              <a:spcAft>
                <a:spcPts val="0"/>
              </a:spcAft>
            </a:pPr>
            <a:r>
              <a:rPr lang="en-GB" sz="2400" u="sng" dirty="0">
                <a:solidFill>
                  <a:srgbClr val="0563C1"/>
                </a:solidFill>
                <a:ea typeface="Calibri" panose="020F0502020204030204" pitchFamily="34" charset="0"/>
                <a:hlinkClick r:id="rId4"/>
              </a:rPr>
              <a:t>Premature mortality during COVID-19 in adults with severe mental illness</a:t>
            </a:r>
            <a:endParaRPr lang="en-GB" sz="2400" u="sng" dirty="0">
              <a:solidFill>
                <a:srgbClr val="0563C1"/>
              </a:solidFill>
              <a:ea typeface="Calibri" panose="020F0502020204030204" pitchFamily="34" charset="0"/>
            </a:endParaRPr>
          </a:p>
          <a:p>
            <a:pPr>
              <a:lnSpc>
                <a:spcPct val="120000"/>
              </a:lnSpc>
              <a:spcAft>
                <a:spcPts val="0"/>
              </a:spcAft>
            </a:pPr>
            <a:endParaRPr lang="en-GB" sz="2400" dirty="0">
              <a:hlinkClick r:id="rId5"/>
            </a:endParaRPr>
          </a:p>
          <a:p>
            <a:pPr>
              <a:lnSpc>
                <a:spcPct val="120000"/>
              </a:lnSpc>
              <a:spcAft>
                <a:spcPts val="0"/>
              </a:spcAft>
            </a:pPr>
            <a:r>
              <a:rPr lang="en-GB" sz="2400" dirty="0">
                <a:hlinkClick r:id="rId5"/>
              </a:rPr>
              <a:t>Severe mental illness (SMI) and physical health inequalities</a:t>
            </a:r>
            <a:endParaRPr lang="en-GB" sz="2800" dirty="0">
              <a:ea typeface="Calibri" panose="020F0502020204030204" pitchFamily="34" charset="0"/>
            </a:endParaRPr>
          </a:p>
          <a:p>
            <a:pPr>
              <a:lnSpc>
                <a:spcPct val="120000"/>
              </a:lnSpc>
              <a:spcAft>
                <a:spcPts val="0"/>
              </a:spcAft>
            </a:pPr>
            <a:endParaRPr lang="en-GB" sz="2400" dirty="0">
              <a:hlinkClick r:id="" action="ppaction://noaction"/>
            </a:endParaRPr>
          </a:p>
          <a:p>
            <a:pPr>
              <a:lnSpc>
                <a:spcPct val="120000"/>
              </a:lnSpc>
              <a:spcAft>
                <a:spcPts val="0"/>
              </a:spcAft>
            </a:pPr>
            <a:r>
              <a:rPr lang="en-GB" sz="2400" u="sng" dirty="0">
                <a:solidFill>
                  <a:srgbClr val="0563C1"/>
                </a:solidFill>
                <a:effectLst/>
                <a:ea typeface="Calibri" panose="020F0502020204030204" pitchFamily="34" charset="0"/>
                <a:hlinkClick r:id="rId6"/>
              </a:rPr>
              <a:t>British Journal of Cancer - SMI and cancer screening inequality</a:t>
            </a:r>
            <a:r>
              <a:rPr lang="en-GB" sz="2400" dirty="0">
                <a:effectLst/>
                <a:ea typeface="Calibri" panose="020F0502020204030204" pitchFamily="34" charset="0"/>
              </a:rPr>
              <a:t>.</a:t>
            </a:r>
          </a:p>
          <a:p>
            <a:pPr>
              <a:lnSpc>
                <a:spcPct val="120000"/>
              </a:lnSpc>
              <a:spcAft>
                <a:spcPts val="0"/>
              </a:spcAft>
            </a:pPr>
            <a:endParaRPr lang="en-GB" sz="2400" dirty="0">
              <a:ea typeface="Calibri" panose="020F0502020204030204" pitchFamily="34" charset="0"/>
            </a:endParaRPr>
          </a:p>
          <a:p>
            <a:pPr>
              <a:lnSpc>
                <a:spcPct val="120000"/>
              </a:lnSpc>
              <a:spcAft>
                <a:spcPts val="0"/>
              </a:spcAft>
            </a:pPr>
            <a:endParaRPr lang="en-GB" sz="2400" dirty="0"/>
          </a:p>
          <a:p>
            <a:pPr>
              <a:lnSpc>
                <a:spcPct val="120000"/>
              </a:lnSpc>
              <a:spcAft>
                <a:spcPts val="0"/>
              </a:spcAft>
            </a:pPr>
            <a:endParaRPr lang="en-GB" sz="1900" b="0" dirty="0">
              <a:effectLst/>
              <a:ea typeface="Calibri" panose="020F0502020204030204" pitchFamily="34" charset="0"/>
            </a:endParaRPr>
          </a:p>
        </p:txBody>
      </p:sp>
    </p:spTree>
    <p:extLst>
      <p:ext uri="{BB962C8B-B14F-4D97-AF65-F5344CB8AC3E}">
        <p14:creationId xmlns:p14="http://schemas.microsoft.com/office/powerpoint/2010/main" val="2081871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BD81-9A77-71B5-B5A9-E6D984A46262}"/>
              </a:ext>
            </a:extLst>
          </p:cNvPr>
          <p:cNvSpPr>
            <a:spLocks noGrp="1"/>
          </p:cNvSpPr>
          <p:nvPr>
            <p:ph type="title"/>
          </p:nvPr>
        </p:nvSpPr>
        <p:spPr/>
        <p:txBody>
          <a:bodyPr/>
          <a:lstStyle/>
          <a:p>
            <a:r>
              <a:rPr lang="en-GB" dirty="0"/>
              <a:t>Thank you</a:t>
            </a:r>
          </a:p>
        </p:txBody>
      </p:sp>
      <p:pic>
        <p:nvPicPr>
          <p:cNvPr id="4" name="3EA298CE-7591-499D-AD28-210DE2D2AE6B">
            <a:extLst>
              <a:ext uri="{FF2B5EF4-FFF2-40B4-BE49-F238E27FC236}">
                <a16:creationId xmlns:a16="http://schemas.microsoft.com/office/drawing/2014/main" id="{686B0133-DD91-F73E-9CA4-5008D627C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321" y="1393878"/>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43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11CC-CBF8-BA0F-2944-2BFAF97B451F}"/>
              </a:ext>
            </a:extLst>
          </p:cNvPr>
          <p:cNvSpPr>
            <a:spLocks noGrp="1"/>
          </p:cNvSpPr>
          <p:nvPr>
            <p:ph type="title"/>
          </p:nvPr>
        </p:nvSpPr>
        <p:spPr/>
        <p:txBody>
          <a:bodyPr>
            <a:normAutofit fontScale="90000"/>
          </a:bodyPr>
          <a:lstStyle/>
          <a:p>
            <a:r>
              <a:rPr lang="en-GB" sz="3200" b="1" dirty="0">
                <a:effectLst/>
                <a:latin typeface="Arial" panose="020B0604020202020204" pitchFamily="34" charset="0"/>
                <a:ea typeface="Calibri" panose="020F0502020204030204" pitchFamily="34" charset="0"/>
                <a:cs typeface="Arial" panose="020B0604020202020204" pitchFamily="34" charset="0"/>
              </a:rPr>
              <a:t>Some soundbites on premature </a:t>
            </a:r>
            <a:r>
              <a:rPr lang="en-GB" sz="32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(&lt;75</a:t>
            </a:r>
            <a:r>
              <a:rPr lang="en-GB" sz="3200" b="1" dirty="0">
                <a:effectLst/>
                <a:latin typeface="Arial" panose="020B0604020202020204" pitchFamily="34" charset="0"/>
                <a:ea typeface="Calibri" panose="020F0502020204030204" pitchFamily="34" charset="0"/>
                <a:cs typeface="Arial" panose="020B0604020202020204" pitchFamily="34" charset="0"/>
              </a:rPr>
              <a:t>) mortality in adults with severe mental illness (SMI)</a:t>
            </a:r>
            <a:br>
              <a:rPr lang="en-GB" sz="3200" b="1" dirty="0">
                <a:effectLst/>
                <a:latin typeface="Arial" panose="020B0604020202020204" pitchFamily="34" charset="0"/>
                <a:ea typeface="Calibri" panose="020F0502020204030204" pitchFamily="34" charset="0"/>
                <a:cs typeface="Arial" panose="020B0604020202020204" pitchFamily="34" charset="0"/>
              </a:rPr>
            </a:br>
            <a:r>
              <a:rPr lang="en-GB" sz="3200" b="1" dirty="0">
                <a:effectLst/>
                <a:latin typeface="Arial" panose="020B0604020202020204" pitchFamily="34" charset="0"/>
                <a:ea typeface="Calibri" panose="020F0502020204030204" pitchFamily="34" charset="0"/>
                <a:cs typeface="Arial" panose="020B0604020202020204" pitchFamily="34" charset="0"/>
              </a:rPr>
              <a:t> </a:t>
            </a:r>
            <a:endParaRPr lang="en-GB" dirty="0"/>
          </a:p>
        </p:txBody>
      </p:sp>
      <p:sp>
        <p:nvSpPr>
          <p:cNvPr id="3" name="Content Placeholder 2">
            <a:extLst>
              <a:ext uri="{FF2B5EF4-FFF2-40B4-BE49-F238E27FC236}">
                <a16:creationId xmlns:a16="http://schemas.microsoft.com/office/drawing/2014/main" id="{E9336CBE-CCA7-F818-0EEC-7A2FD2747574}"/>
              </a:ext>
            </a:extLst>
          </p:cNvPr>
          <p:cNvSpPr>
            <a:spLocks noGrp="1"/>
          </p:cNvSpPr>
          <p:nvPr>
            <p:ph idx="1"/>
          </p:nvPr>
        </p:nvSpPr>
        <p:spPr>
          <a:xfrm>
            <a:off x="359999" y="1604925"/>
            <a:ext cx="11446163" cy="4351338"/>
          </a:xfrm>
        </p:spPr>
        <p:txBody>
          <a:bodyPr>
            <a:normAutofit/>
          </a:bodyPr>
          <a:lstStyle/>
          <a:p>
            <a:pPr marL="342900" indent="-342900">
              <a:lnSpc>
                <a:spcPct val="150000"/>
              </a:lnSpc>
              <a:spcAft>
                <a:spcPts val="1000"/>
              </a:spcAft>
              <a:buFont typeface="Arial" panose="020B0604020202020204" pitchFamily="34" charset="0"/>
              <a:buChar char="•"/>
            </a:pPr>
            <a:r>
              <a:rPr lang="en-GB" sz="2400" b="1" dirty="0">
                <a:latin typeface="Calibri" panose="020F0502020204030204" pitchFamily="34" charset="0"/>
                <a:ea typeface="Calibri" panose="020F0502020204030204" pitchFamily="34" charset="0"/>
              </a:rPr>
              <a:t>Pre-pandemic ~ </a:t>
            </a:r>
            <a:r>
              <a:rPr lang="en-GB" sz="2400" b="1" dirty="0">
                <a:highlight>
                  <a:srgbClr val="FFFF00"/>
                </a:highlight>
                <a:latin typeface="Calibri" panose="020F0502020204030204" pitchFamily="34" charset="0"/>
                <a:ea typeface="Calibri" panose="020F0502020204030204" pitchFamily="34" charset="0"/>
              </a:rPr>
              <a:t>35,000 deaths </a:t>
            </a:r>
            <a:r>
              <a:rPr lang="en-GB" sz="2400" b="1" dirty="0">
                <a:latin typeface="Calibri" panose="020F0502020204030204" pitchFamily="34" charset="0"/>
                <a:ea typeface="Calibri" panose="020F0502020204030204" pitchFamily="34" charset="0"/>
              </a:rPr>
              <a:t>per year c.f. 35,000 lung cancer deaths (UK)</a:t>
            </a:r>
          </a:p>
          <a:p>
            <a:pPr marL="342900" indent="-3429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Pre-pandemic premature mortality rate was </a:t>
            </a:r>
            <a:r>
              <a:rPr lang="en-GB"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~5x higher </a:t>
            </a:r>
            <a:r>
              <a:rPr lang="en-GB" sz="2400" dirty="0">
                <a:effectLst/>
                <a:latin typeface="Calibri" panose="020F0502020204030204" pitchFamily="34" charset="0"/>
                <a:ea typeface="Calibri" panose="020F0502020204030204" pitchFamily="34" charset="0"/>
                <a:cs typeface="Times New Roman" panose="02020603050405020304" pitchFamily="18" charset="0"/>
              </a:rPr>
              <a:t>in people with SMI than people without. </a:t>
            </a:r>
          </a:p>
          <a:p>
            <a:pPr marL="342900" indent="-3429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57% were male, </a:t>
            </a:r>
            <a:r>
              <a:rPr lang="en-GB"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~40% &lt;60 years</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Almost </a:t>
            </a:r>
            <a:r>
              <a:rPr lang="en-GB"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3x more people with SMI died in the most deprived quintile </a:t>
            </a:r>
            <a:r>
              <a:rPr lang="en-GB" sz="2400" dirty="0">
                <a:effectLst/>
                <a:latin typeface="Calibri" panose="020F0502020204030204" pitchFamily="34" charset="0"/>
                <a:ea typeface="Calibri" panose="020F0502020204030204" pitchFamily="34" charset="0"/>
                <a:cs typeface="Times New Roman" panose="02020603050405020304" pitchFamily="18" charset="0"/>
              </a:rPr>
              <a:t>of areas of residence than the least</a:t>
            </a:r>
          </a:p>
          <a:p>
            <a:pPr marL="342900" indent="-342900">
              <a:buFont typeface="Arial" panose="020B0604020202020204" pitchFamily="34" charset="0"/>
              <a:buChar char="•"/>
            </a:pPr>
            <a:r>
              <a:rPr lang="en-GB"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4x </a:t>
            </a:r>
            <a:r>
              <a:rPr lang="en-GB" sz="2400" dirty="0">
                <a:effectLst/>
                <a:latin typeface="Calibri" panose="020F0502020204030204" pitchFamily="34" charset="0"/>
                <a:ea typeface="Calibri" panose="020F0502020204030204" pitchFamily="34" charset="0"/>
                <a:cs typeface="Times New Roman" panose="02020603050405020304" pitchFamily="18" charset="0"/>
              </a:rPr>
              <a:t>difference in premature mortality rates for SMI across Government Administrative Areas, </a:t>
            </a:r>
            <a:r>
              <a:rPr lang="en-GB"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higher in the north of England and urban areas</a:t>
            </a:r>
            <a:r>
              <a:rPr lang="en-GB" sz="4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Footer Placeholder 3">
            <a:extLst>
              <a:ext uri="{FF2B5EF4-FFF2-40B4-BE49-F238E27FC236}">
                <a16:creationId xmlns:a16="http://schemas.microsoft.com/office/drawing/2014/main" id="{3095E0E1-6963-0850-59A8-C8CE8BF3C9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738DDB-8A7A-9A79-CCC0-6258786EB30E}"/>
              </a:ext>
            </a:extLst>
          </p:cNvPr>
          <p:cNvSpPr>
            <a:spLocks noGrp="1"/>
          </p:cNvSpPr>
          <p:nvPr>
            <p:ph type="sldNum" sz="quarter" idx="12"/>
          </p:nvPr>
        </p:nvSpPr>
        <p:spPr/>
        <p:txBody>
          <a:bodyPr/>
          <a:lstStyle/>
          <a:p>
            <a:fld id="{06A44ADC-FBC0-4698-B0EC-1AD4A4060383}" type="slidenum">
              <a:rPr lang="en-GB" smtClean="0"/>
              <a:t>5</a:t>
            </a:fld>
            <a:endParaRPr lang="en-GB"/>
          </a:p>
        </p:txBody>
      </p:sp>
    </p:spTree>
    <p:extLst>
      <p:ext uri="{BB962C8B-B14F-4D97-AF65-F5344CB8AC3E}">
        <p14:creationId xmlns:p14="http://schemas.microsoft.com/office/powerpoint/2010/main" val="53479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A1D5-8692-C486-B62B-BCBE967DEBE6}"/>
              </a:ext>
            </a:extLst>
          </p:cNvPr>
          <p:cNvSpPr>
            <a:spLocks noGrp="1"/>
          </p:cNvSpPr>
          <p:nvPr>
            <p:ph type="ctrTitle"/>
          </p:nvPr>
        </p:nvSpPr>
        <p:spPr>
          <a:xfrm>
            <a:off x="930374" y="2549668"/>
            <a:ext cx="9144000" cy="1089529"/>
          </a:xfrm>
        </p:spPr>
        <p:txBody>
          <a:bodyPr/>
          <a:lstStyle/>
          <a:p>
            <a:r>
              <a:rPr lang="en-GB" sz="3600" b="1" dirty="0"/>
              <a:t>People with severe mental illness have physical health needs ++</a:t>
            </a:r>
            <a:endParaRPr lang="en-GB" dirty="0"/>
          </a:p>
        </p:txBody>
      </p:sp>
      <p:sp>
        <p:nvSpPr>
          <p:cNvPr id="3" name="Subtitle 2">
            <a:extLst>
              <a:ext uri="{FF2B5EF4-FFF2-40B4-BE49-F238E27FC236}">
                <a16:creationId xmlns:a16="http://schemas.microsoft.com/office/drawing/2014/main" id="{4D54A48F-A254-BC5F-E998-C63453F358F8}"/>
              </a:ext>
            </a:extLst>
          </p:cNvPr>
          <p:cNvSpPr>
            <a:spLocks noGrp="1"/>
          </p:cNvSpPr>
          <p:nvPr>
            <p:ph type="subTitle" idx="1"/>
          </p:nvPr>
        </p:nvSpPr>
        <p:spPr/>
        <p:txBody>
          <a:bodyPr/>
          <a:lstStyle/>
          <a:p>
            <a:r>
              <a:rPr lang="en-GB" dirty="0"/>
              <a:t>Intersectional compounding of demographic risk factors</a:t>
            </a:r>
          </a:p>
        </p:txBody>
      </p:sp>
      <p:sp>
        <p:nvSpPr>
          <p:cNvPr id="4" name="Text Placeholder 3">
            <a:extLst>
              <a:ext uri="{FF2B5EF4-FFF2-40B4-BE49-F238E27FC236}">
                <a16:creationId xmlns:a16="http://schemas.microsoft.com/office/drawing/2014/main" id="{C0BB260F-E4B0-281F-95F4-2E1C827D43C4}"/>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95504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113F33-7593-2E21-DE1A-A221708585EB}"/>
              </a:ext>
            </a:extLst>
          </p:cNvPr>
          <p:cNvSpPr>
            <a:spLocks noGrp="1"/>
          </p:cNvSpPr>
          <p:nvPr>
            <p:ph type="body" sz="quarter" idx="4294967295"/>
          </p:nvPr>
        </p:nvSpPr>
        <p:spPr>
          <a:xfrm>
            <a:off x="1229860" y="1923518"/>
            <a:ext cx="8743950" cy="559183"/>
          </a:xfrm>
        </p:spPr>
        <p:txBody>
          <a:bodyPr>
            <a:noAutofit/>
          </a:bodyPr>
          <a:lstStyle/>
          <a:p>
            <a:r>
              <a:rPr lang="en-GB" sz="3600" b="1" dirty="0"/>
              <a:t>People with severe mental illness have physical health needs ++</a:t>
            </a:r>
            <a:endParaRPr lang="en-GB" sz="3600" dirty="0"/>
          </a:p>
        </p:txBody>
      </p:sp>
      <p:sp>
        <p:nvSpPr>
          <p:cNvPr id="3" name="Text Placeholder 2">
            <a:extLst>
              <a:ext uri="{FF2B5EF4-FFF2-40B4-BE49-F238E27FC236}">
                <a16:creationId xmlns:a16="http://schemas.microsoft.com/office/drawing/2014/main" id="{640DC0A3-C445-8BF7-DABE-B5420417C312}"/>
              </a:ext>
            </a:extLst>
          </p:cNvPr>
          <p:cNvSpPr>
            <a:spLocks noGrp="1"/>
          </p:cNvSpPr>
          <p:nvPr>
            <p:ph type="body" sz="quarter" idx="4294967295"/>
          </p:nvPr>
        </p:nvSpPr>
        <p:spPr>
          <a:xfrm>
            <a:off x="1038474" y="3717520"/>
            <a:ext cx="9168782" cy="559183"/>
          </a:xfrm>
        </p:spPr>
        <p:txBody>
          <a:bodyPr>
            <a:normAutofit fontScale="85000" lnSpcReduction="10000"/>
          </a:bodyPr>
          <a:lstStyle/>
          <a:p>
            <a:r>
              <a:rPr lang="en-GB" sz="2800" dirty="0"/>
              <a:t>Intersectional compounding with demographic risk factors</a:t>
            </a:r>
          </a:p>
          <a:p>
            <a:endParaRPr lang="en-GB" dirty="0"/>
          </a:p>
        </p:txBody>
      </p:sp>
    </p:spTree>
    <p:extLst>
      <p:ext uri="{BB962C8B-B14F-4D97-AF65-F5344CB8AC3E}">
        <p14:creationId xmlns:p14="http://schemas.microsoft.com/office/powerpoint/2010/main" val="47304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map&#10;&#10;Description automatically generated">
            <a:extLst>
              <a:ext uri="{FF2B5EF4-FFF2-40B4-BE49-F238E27FC236}">
                <a16:creationId xmlns:a16="http://schemas.microsoft.com/office/drawing/2014/main" id="{6CC4E200-B2F9-4691-9FE1-7A666E4291A1}"/>
              </a:ext>
            </a:extLst>
          </p:cNvPr>
          <p:cNvPicPr/>
          <p:nvPr/>
        </p:nvPicPr>
        <p:blipFill rotWithShape="1">
          <a:blip r:embed="rId3">
            <a:extLst>
              <a:ext uri="{28A0092B-C50C-407E-A947-70E740481C1C}">
                <a14:useLocalDpi xmlns:a14="http://schemas.microsoft.com/office/drawing/2010/main" val="0"/>
              </a:ext>
            </a:extLst>
          </a:blip>
          <a:srcRect l="19593" t="30539" r="15400" b="8148"/>
          <a:stretch/>
        </p:blipFill>
        <p:spPr>
          <a:xfrm>
            <a:off x="3997842" y="659219"/>
            <a:ext cx="4797450" cy="5645575"/>
          </a:xfrm>
          <a:prstGeom prst="rect">
            <a:avLst/>
          </a:prstGeom>
        </p:spPr>
      </p:pic>
      <p:sp>
        <p:nvSpPr>
          <p:cNvPr id="2" name="Title 1">
            <a:extLst>
              <a:ext uri="{FF2B5EF4-FFF2-40B4-BE49-F238E27FC236}">
                <a16:creationId xmlns:a16="http://schemas.microsoft.com/office/drawing/2014/main" id="{F8D03C93-65AB-4B7A-8D56-42E3A78DFD99}"/>
              </a:ext>
            </a:extLst>
          </p:cNvPr>
          <p:cNvSpPr>
            <a:spLocks noGrp="1"/>
          </p:cNvSpPr>
          <p:nvPr>
            <p:ph type="title"/>
          </p:nvPr>
        </p:nvSpPr>
        <p:spPr>
          <a:xfrm>
            <a:off x="202120" y="420627"/>
            <a:ext cx="5582193" cy="1480895"/>
          </a:xfrm>
        </p:spPr>
        <p:txBody>
          <a:bodyPr>
            <a:normAutofit/>
          </a:bodyPr>
          <a:lstStyle/>
          <a:p>
            <a:r>
              <a:rPr lang="en-GB" dirty="0"/>
              <a:t>Geographical Variation in SMI estimated prevalence rates by CCG</a:t>
            </a:r>
          </a:p>
        </p:txBody>
      </p:sp>
      <p:pic>
        <p:nvPicPr>
          <p:cNvPr id="14" name="Picture 13">
            <a:extLst>
              <a:ext uri="{FF2B5EF4-FFF2-40B4-BE49-F238E27FC236}">
                <a16:creationId xmlns:a16="http://schemas.microsoft.com/office/drawing/2014/main" id="{193AE9E4-F2C2-4A39-870D-1C0DED51F2CD}"/>
              </a:ext>
            </a:extLst>
          </p:cNvPr>
          <p:cNvPicPr>
            <a:picLocks noChangeAspect="1"/>
          </p:cNvPicPr>
          <p:nvPr/>
        </p:nvPicPr>
        <p:blipFill>
          <a:blip r:embed="rId4"/>
          <a:stretch>
            <a:fillRect/>
          </a:stretch>
        </p:blipFill>
        <p:spPr>
          <a:xfrm>
            <a:off x="9002314" y="359752"/>
            <a:ext cx="2816768" cy="2718221"/>
          </a:xfrm>
          <a:prstGeom prst="rect">
            <a:avLst/>
          </a:prstGeom>
        </p:spPr>
      </p:pic>
      <p:sp>
        <p:nvSpPr>
          <p:cNvPr id="22" name="Title 1">
            <a:extLst>
              <a:ext uri="{FF2B5EF4-FFF2-40B4-BE49-F238E27FC236}">
                <a16:creationId xmlns:a16="http://schemas.microsoft.com/office/drawing/2014/main" id="{8C8EE960-D01D-45BC-8128-49F6D697AF0F}"/>
              </a:ext>
            </a:extLst>
          </p:cNvPr>
          <p:cNvSpPr txBox="1">
            <a:spLocks/>
          </p:cNvSpPr>
          <p:nvPr/>
        </p:nvSpPr>
        <p:spPr>
          <a:xfrm>
            <a:off x="338084" y="3226821"/>
            <a:ext cx="4541982" cy="557787"/>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a:lstStyle>
          <a:p>
            <a:r>
              <a:rPr lang="en-GB" dirty="0"/>
              <a:t>England 1.1% 2019</a:t>
            </a:r>
          </a:p>
        </p:txBody>
      </p:sp>
      <p:pic>
        <p:nvPicPr>
          <p:cNvPr id="23" name="Picture 22" descr="Map&#10;&#10;Description automatically generated">
            <a:extLst>
              <a:ext uri="{FF2B5EF4-FFF2-40B4-BE49-F238E27FC236}">
                <a16:creationId xmlns:a16="http://schemas.microsoft.com/office/drawing/2014/main" id="{88CF34E4-8DF1-4EDC-9495-5054987872BD}"/>
              </a:ext>
            </a:extLst>
          </p:cNvPr>
          <p:cNvPicPr/>
          <p:nvPr/>
        </p:nvPicPr>
        <p:blipFill rotWithShape="1">
          <a:blip r:embed="rId5" cstate="print">
            <a:extLst>
              <a:ext uri="{28A0092B-C50C-407E-A947-70E740481C1C}">
                <a14:useLocalDpi xmlns:a14="http://schemas.microsoft.com/office/drawing/2010/main" val="0"/>
              </a:ext>
            </a:extLst>
          </a:blip>
          <a:srcRect r="9289"/>
          <a:stretch/>
        </p:blipFill>
        <p:spPr>
          <a:xfrm>
            <a:off x="8961121" y="4019521"/>
            <a:ext cx="2464435" cy="1852295"/>
          </a:xfrm>
          <a:prstGeom prst="rect">
            <a:avLst/>
          </a:prstGeom>
          <a:ln w="22225" cap="flat">
            <a:solidFill>
              <a:srgbClr val="33CCCC"/>
            </a:solidFill>
          </a:ln>
        </p:spPr>
      </p:pic>
    </p:spTree>
    <p:extLst>
      <p:ext uri="{BB962C8B-B14F-4D97-AF65-F5344CB8AC3E}">
        <p14:creationId xmlns:p14="http://schemas.microsoft.com/office/powerpoint/2010/main" val="1405142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138D-71E1-8E17-8028-ACFDEEBBA446}"/>
              </a:ext>
            </a:extLst>
          </p:cNvPr>
          <p:cNvSpPr>
            <a:spLocks noGrp="1"/>
          </p:cNvSpPr>
          <p:nvPr>
            <p:ph type="title"/>
          </p:nvPr>
        </p:nvSpPr>
        <p:spPr/>
        <p:txBody>
          <a:bodyPr/>
          <a:lstStyle/>
          <a:p>
            <a:r>
              <a:rPr lang="en-GB" dirty="0"/>
              <a:t>Prevalence of SMI and variation by socio-demography</a:t>
            </a:r>
          </a:p>
        </p:txBody>
      </p:sp>
      <p:sp>
        <p:nvSpPr>
          <p:cNvPr id="4" name="Footer Placeholder 3">
            <a:extLst>
              <a:ext uri="{FF2B5EF4-FFF2-40B4-BE49-F238E27FC236}">
                <a16:creationId xmlns:a16="http://schemas.microsoft.com/office/drawing/2014/main" id="{2B5B4C29-B7EA-70D2-8781-3906A7C152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D625275-0959-90BE-B206-8E58215F2F8A}"/>
              </a:ext>
            </a:extLst>
          </p:cNvPr>
          <p:cNvSpPr>
            <a:spLocks noGrp="1"/>
          </p:cNvSpPr>
          <p:nvPr>
            <p:ph type="sldNum" sz="quarter" idx="12"/>
          </p:nvPr>
        </p:nvSpPr>
        <p:spPr/>
        <p:txBody>
          <a:bodyPr/>
          <a:lstStyle/>
          <a:p>
            <a:fld id="{06A44ADC-FBC0-4698-B0EC-1AD4A4060383}" type="slidenum">
              <a:rPr lang="en-GB" smtClean="0"/>
              <a:t>9</a:t>
            </a:fld>
            <a:endParaRPr lang="en-GB"/>
          </a:p>
        </p:txBody>
      </p:sp>
      <p:graphicFrame>
        <p:nvGraphicFramePr>
          <p:cNvPr id="6" name="Content Placeholder 5">
            <a:extLst>
              <a:ext uri="{FF2B5EF4-FFF2-40B4-BE49-F238E27FC236}">
                <a16:creationId xmlns:a16="http://schemas.microsoft.com/office/drawing/2014/main" id="{1D689F98-1269-C05F-02D2-ADA8BE6743FE}"/>
              </a:ext>
            </a:extLst>
          </p:cNvPr>
          <p:cNvGraphicFramePr>
            <a:graphicFrameLocks noGrp="1"/>
          </p:cNvGraphicFramePr>
          <p:nvPr>
            <p:ph idx="1"/>
          </p:nvPr>
        </p:nvGraphicFramePr>
        <p:xfrm>
          <a:off x="1004797" y="926058"/>
          <a:ext cx="9541283" cy="5182993"/>
        </p:xfrm>
        <a:graphic>
          <a:graphicData uri="http://schemas.openxmlformats.org/drawingml/2006/table">
            <a:tbl>
              <a:tblPr firstRow="1" bandRow="1">
                <a:tableStyleId>{5C22544A-7EE6-4342-B048-85BDC9FD1C3A}</a:tableStyleId>
              </a:tblPr>
              <a:tblGrid>
                <a:gridCol w="1693334">
                  <a:extLst>
                    <a:ext uri="{9D8B030D-6E8A-4147-A177-3AD203B41FA5}">
                      <a16:colId xmlns:a16="http://schemas.microsoft.com/office/drawing/2014/main" val="1639778152"/>
                    </a:ext>
                  </a:extLst>
                </a:gridCol>
                <a:gridCol w="2867889">
                  <a:extLst>
                    <a:ext uri="{9D8B030D-6E8A-4147-A177-3AD203B41FA5}">
                      <a16:colId xmlns:a16="http://schemas.microsoft.com/office/drawing/2014/main" val="3264596430"/>
                    </a:ext>
                  </a:extLst>
                </a:gridCol>
                <a:gridCol w="1629851">
                  <a:extLst>
                    <a:ext uri="{9D8B030D-6E8A-4147-A177-3AD203B41FA5}">
                      <a16:colId xmlns:a16="http://schemas.microsoft.com/office/drawing/2014/main" val="2014541395"/>
                    </a:ext>
                  </a:extLst>
                </a:gridCol>
                <a:gridCol w="1629851">
                  <a:extLst>
                    <a:ext uri="{9D8B030D-6E8A-4147-A177-3AD203B41FA5}">
                      <a16:colId xmlns:a16="http://schemas.microsoft.com/office/drawing/2014/main" val="142153721"/>
                    </a:ext>
                  </a:extLst>
                </a:gridCol>
                <a:gridCol w="1720358">
                  <a:extLst>
                    <a:ext uri="{9D8B030D-6E8A-4147-A177-3AD203B41FA5}">
                      <a16:colId xmlns:a16="http://schemas.microsoft.com/office/drawing/2014/main" val="2847078043"/>
                    </a:ext>
                  </a:extLst>
                </a:gridCol>
              </a:tblGrid>
              <a:tr h="275951">
                <a:tc>
                  <a:txBody>
                    <a:bodyPr/>
                    <a:lstStyle/>
                    <a:p>
                      <a:pPr algn="ctr" fontAlgn="ctr"/>
                      <a:r>
                        <a:rPr lang="en-GB" sz="1800" u="none" strike="noStrike">
                          <a:effectLst/>
                        </a:rPr>
                        <a:t>Variable</a:t>
                      </a:r>
                      <a:endParaRPr lang="en-GB" sz="1800" b="1" i="0" u="none" strike="noStrike">
                        <a:solidFill>
                          <a:srgbClr val="000000"/>
                        </a:solidFill>
                        <a:effectLst/>
                        <a:latin typeface="Calibri" panose="020F0502020204030204" pitchFamily="34" charset="0"/>
                      </a:endParaRPr>
                    </a:p>
                  </a:txBody>
                  <a:tcPr marL="7837" marR="7837" marT="7837" marB="0" anchor="ctr"/>
                </a:tc>
                <a:tc>
                  <a:txBody>
                    <a:bodyPr/>
                    <a:lstStyle/>
                    <a:p>
                      <a:pPr algn="ctr" fontAlgn="ctr"/>
                      <a:r>
                        <a:rPr lang="en-GB" sz="1800" u="none" strike="noStrike" dirty="0">
                          <a:effectLst/>
                        </a:rPr>
                        <a:t>Breakdown</a:t>
                      </a:r>
                      <a:endParaRPr lang="en-GB" sz="1800" b="1" i="0" u="none" strike="noStrike" dirty="0">
                        <a:solidFill>
                          <a:srgbClr val="000000"/>
                        </a:solidFill>
                        <a:effectLst/>
                        <a:latin typeface="Calibri" panose="020F0502020204030204" pitchFamily="34" charset="0"/>
                      </a:endParaRPr>
                    </a:p>
                  </a:txBody>
                  <a:tcPr marL="7837" marR="7837" marT="7837" marB="0" anchor="ctr"/>
                </a:tc>
                <a:tc>
                  <a:txBody>
                    <a:bodyPr/>
                    <a:lstStyle/>
                    <a:p>
                      <a:pPr algn="ctr" fontAlgn="ctr"/>
                      <a:r>
                        <a:rPr lang="en-GB" sz="1800" u="none" strike="noStrike">
                          <a:effectLst/>
                        </a:rPr>
                        <a:t>Numerator</a:t>
                      </a:r>
                      <a:endParaRPr lang="en-GB" sz="1800" b="1" i="0" u="none" strike="noStrike">
                        <a:solidFill>
                          <a:srgbClr val="000000"/>
                        </a:solidFill>
                        <a:effectLst/>
                        <a:latin typeface="Calibri" panose="020F0502020204030204" pitchFamily="34" charset="0"/>
                      </a:endParaRPr>
                    </a:p>
                  </a:txBody>
                  <a:tcPr marL="7837" marR="7837" marT="7837" marB="0" anchor="ctr"/>
                </a:tc>
                <a:tc>
                  <a:txBody>
                    <a:bodyPr/>
                    <a:lstStyle/>
                    <a:p>
                      <a:pPr algn="ctr" fontAlgn="ctr"/>
                      <a:r>
                        <a:rPr lang="en-GB" sz="1800" u="none" strike="noStrike">
                          <a:effectLst/>
                        </a:rPr>
                        <a:t>Denominator</a:t>
                      </a:r>
                      <a:endParaRPr lang="en-GB" sz="1800" b="1" i="0" u="none" strike="noStrike">
                        <a:solidFill>
                          <a:srgbClr val="000000"/>
                        </a:solidFill>
                        <a:effectLst/>
                        <a:latin typeface="Calibri" panose="020F0502020204030204" pitchFamily="34" charset="0"/>
                      </a:endParaRPr>
                    </a:p>
                  </a:txBody>
                  <a:tcPr marL="7837" marR="7837" marT="7837" marB="0" anchor="ctr"/>
                </a:tc>
                <a:tc>
                  <a:txBody>
                    <a:bodyPr/>
                    <a:lstStyle/>
                    <a:p>
                      <a:pPr algn="ctr" fontAlgn="ctr"/>
                      <a:r>
                        <a:rPr lang="en-GB" sz="1800" u="none" strike="noStrike">
                          <a:effectLst/>
                        </a:rPr>
                        <a:t>Prevalence %</a:t>
                      </a:r>
                      <a:endParaRPr lang="en-GB" sz="1800" b="1" i="0" u="none" strike="noStrike">
                        <a:solidFill>
                          <a:srgbClr val="000000"/>
                        </a:solidFill>
                        <a:effectLst/>
                        <a:latin typeface="Calibri" panose="020F0502020204030204" pitchFamily="34" charset="0"/>
                      </a:endParaRPr>
                    </a:p>
                  </a:txBody>
                  <a:tcPr marL="7837" marR="7837" marT="7837" marB="0" anchor="ctr"/>
                </a:tc>
                <a:extLst>
                  <a:ext uri="{0D108BD9-81ED-4DB2-BD59-A6C34878D82A}">
                    <a16:rowId xmlns:a16="http://schemas.microsoft.com/office/drawing/2014/main" val="4081834331"/>
                  </a:ext>
                </a:extLst>
              </a:tr>
              <a:tr h="294273">
                <a:tc>
                  <a:txBody>
                    <a:bodyPr/>
                    <a:lstStyle/>
                    <a:p>
                      <a:pPr algn="l" fontAlgn="ctr"/>
                      <a:r>
                        <a:rPr lang="en-GB" sz="1800" b="1" u="none" strike="noStrike">
                          <a:effectLst/>
                        </a:rPr>
                        <a:t> </a:t>
                      </a:r>
                      <a:endParaRPr lang="en-GB" sz="1800" b="1"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l" fontAlgn="ctr"/>
                      <a:r>
                        <a:rPr lang="en-GB" sz="1800" b="1" u="none" strike="noStrike">
                          <a:effectLst/>
                        </a:rPr>
                        <a:t>England SMI</a:t>
                      </a:r>
                      <a:endParaRPr lang="en-GB" sz="1800" b="1"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b="1" u="none" strike="noStrike">
                          <a:effectLst/>
                        </a:rPr>
                        <a:t>100203</a:t>
                      </a:r>
                      <a:endParaRPr lang="en-GB" sz="1800" b="1"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b="1" u="none" strike="noStrike">
                          <a:effectLst/>
                        </a:rPr>
                        <a:t>9305308</a:t>
                      </a:r>
                      <a:endParaRPr lang="en-GB" sz="1800" b="1"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b="1" u="none" strike="noStrike" dirty="0">
                          <a:effectLst/>
                          <a:highlight>
                            <a:srgbClr val="FFFF00"/>
                          </a:highlight>
                        </a:rPr>
                        <a:t>1.08</a:t>
                      </a:r>
                      <a:endParaRPr lang="en-GB" sz="1800" b="1" i="0" u="none" strike="noStrike" dirty="0">
                        <a:solidFill>
                          <a:srgbClr val="000000"/>
                        </a:solidFill>
                        <a:effectLst/>
                        <a:highlight>
                          <a:srgbClr val="FFFF00"/>
                        </a:highligh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569015"/>
                  </a:ext>
                </a:extLst>
              </a:tr>
              <a:tr h="275951">
                <a:tc rowSpan="5">
                  <a:txBody>
                    <a:bodyPr/>
                    <a:lstStyle/>
                    <a:p>
                      <a:pPr algn="ctr" fontAlgn="ctr"/>
                      <a:r>
                        <a:rPr lang="en-GB" sz="1800" b="1" u="none" strike="noStrike">
                          <a:effectLst/>
                        </a:rPr>
                        <a:t>Deprivation</a:t>
                      </a:r>
                      <a:endParaRPr lang="en-GB" sz="1800" b="1" i="0" u="none" strike="noStrike">
                        <a:solidFill>
                          <a:srgbClr val="000000"/>
                        </a:solidFill>
                        <a:effectLst/>
                        <a:latin typeface="Calibri" panose="020F0502020204030204" pitchFamily="34" charset="0"/>
                      </a:endParaRPr>
                    </a:p>
                  </a:txBody>
                  <a:tcPr marL="7837" marR="7837" marT="7837" marB="0" vert="vert27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en-GB" sz="1800" u="none" strike="noStrike" dirty="0">
                          <a:effectLst/>
                          <a:highlight>
                            <a:srgbClr val="FFFF00"/>
                          </a:highlight>
                        </a:rPr>
                        <a:t>Quintile 1 (most deprived)</a:t>
                      </a:r>
                      <a:endParaRPr lang="en-GB" sz="1800" b="0" i="0" u="none" strike="noStrike" dirty="0">
                        <a:solidFill>
                          <a:srgbClr val="000000"/>
                        </a:solidFill>
                        <a:effectLst/>
                        <a:highlight>
                          <a:srgbClr val="FFFF00"/>
                        </a:highlight>
                        <a:latin typeface="Calibri" panose="020F0502020204030204" pitchFamily="34" charset="0"/>
                      </a:endParaRPr>
                    </a:p>
                  </a:txBody>
                  <a:tcPr marL="7837" marR="7837" marT="7837" marB="0" anchor="ctr">
                    <a:lnT w="19050" cap="flat" cmpd="sng" algn="ctr">
                      <a:solidFill>
                        <a:schemeClr val="tx1"/>
                      </a:solidFill>
                      <a:prstDash val="solid"/>
                      <a:round/>
                      <a:headEnd type="none" w="med" len="med"/>
                      <a:tailEnd type="none" w="med" len="med"/>
                    </a:lnT>
                  </a:tcPr>
                </a:tc>
                <a:tc>
                  <a:txBody>
                    <a:bodyPr/>
                    <a:lstStyle/>
                    <a:p>
                      <a:pPr algn="r" fontAlgn="ctr"/>
                      <a:r>
                        <a:rPr lang="en-GB" sz="1800" u="none" strike="noStrike">
                          <a:effectLst/>
                        </a:rPr>
                        <a:t>30315</a:t>
                      </a:r>
                      <a:endParaRPr lang="en-GB" sz="1800" b="0" i="0" u="none" strike="noStrike">
                        <a:solidFill>
                          <a:srgbClr val="000000"/>
                        </a:solidFill>
                        <a:effectLst/>
                        <a:latin typeface="Calibri" panose="020F0502020204030204" pitchFamily="34" charset="0"/>
                      </a:endParaRPr>
                    </a:p>
                  </a:txBody>
                  <a:tcPr marL="7837" marR="7837" marT="7837" marB="0" anchor="ctr">
                    <a:lnT w="19050" cap="flat" cmpd="sng" algn="ctr">
                      <a:solidFill>
                        <a:schemeClr val="tx1"/>
                      </a:solidFill>
                      <a:prstDash val="solid"/>
                      <a:round/>
                      <a:headEnd type="none" w="med" len="med"/>
                      <a:tailEnd type="none" w="med" len="med"/>
                    </a:lnT>
                  </a:tcPr>
                </a:tc>
                <a:tc>
                  <a:txBody>
                    <a:bodyPr/>
                    <a:lstStyle/>
                    <a:p>
                      <a:pPr algn="r" fontAlgn="ctr"/>
                      <a:r>
                        <a:rPr lang="en-GB" sz="1800" u="none" strike="noStrike">
                          <a:effectLst/>
                        </a:rPr>
                        <a:t>1759533</a:t>
                      </a:r>
                      <a:endParaRPr lang="en-GB" sz="1800" b="0" i="0" u="none" strike="noStrike">
                        <a:solidFill>
                          <a:srgbClr val="000000"/>
                        </a:solidFill>
                        <a:effectLst/>
                        <a:latin typeface="Calibri" panose="020F0502020204030204" pitchFamily="34" charset="0"/>
                      </a:endParaRPr>
                    </a:p>
                  </a:txBody>
                  <a:tcPr marL="7837" marR="7837" marT="7837" marB="0" anchor="ctr">
                    <a:lnT w="19050" cap="flat" cmpd="sng" algn="ctr">
                      <a:solidFill>
                        <a:schemeClr val="tx1"/>
                      </a:solidFill>
                      <a:prstDash val="solid"/>
                      <a:round/>
                      <a:headEnd type="none" w="med" len="med"/>
                      <a:tailEnd type="none" w="med" len="med"/>
                    </a:lnT>
                  </a:tcPr>
                </a:tc>
                <a:tc>
                  <a:txBody>
                    <a:bodyPr/>
                    <a:lstStyle/>
                    <a:p>
                      <a:pPr algn="r" fontAlgn="ctr"/>
                      <a:r>
                        <a:rPr lang="en-GB" sz="1800" b="1" u="none" strike="noStrike" dirty="0">
                          <a:solidFill>
                            <a:srgbClr val="FF0000"/>
                          </a:solidFill>
                          <a:effectLst/>
                          <a:highlight>
                            <a:srgbClr val="FFFF00"/>
                          </a:highlight>
                        </a:rPr>
                        <a:t>1.72</a:t>
                      </a:r>
                      <a:endParaRPr lang="en-GB" sz="1800" b="1" i="0" u="none" strike="noStrike" dirty="0">
                        <a:solidFill>
                          <a:srgbClr val="FF0000"/>
                        </a:solidFill>
                        <a:effectLst/>
                        <a:highlight>
                          <a:srgbClr val="FFFF00"/>
                        </a:highligh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8717442"/>
                  </a:ext>
                </a:extLst>
              </a:tr>
              <a:tr h="275951">
                <a:tc vMerge="1">
                  <a:txBody>
                    <a:bodyPr/>
                    <a:lstStyle/>
                    <a:p>
                      <a:endParaRPr lang="en-GB"/>
                    </a:p>
                  </a:txBody>
                  <a:tcPr/>
                </a:tc>
                <a:tc>
                  <a:txBody>
                    <a:bodyPr/>
                    <a:lstStyle/>
                    <a:p>
                      <a:pPr algn="l" fontAlgn="ctr"/>
                      <a:r>
                        <a:rPr lang="en-GB" sz="1800" u="none" strike="noStrike">
                          <a:effectLst/>
                        </a:rPr>
                        <a:t>Quintile 2</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23941</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1921409</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dirty="0">
                          <a:effectLst/>
                        </a:rPr>
                        <a:t>1.25</a:t>
                      </a:r>
                      <a:endParaRPr lang="en-GB" sz="1800" b="0" i="0" u="none" strike="noStrike" dirty="0">
                        <a:solidFill>
                          <a:srgbClr val="000000"/>
                        </a:solidFill>
                        <a:effectLs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62197130"/>
                  </a:ext>
                </a:extLst>
              </a:tr>
              <a:tr h="275951">
                <a:tc vMerge="1">
                  <a:txBody>
                    <a:bodyPr/>
                    <a:lstStyle/>
                    <a:p>
                      <a:endParaRPr lang="en-GB"/>
                    </a:p>
                  </a:txBody>
                  <a:tcPr/>
                </a:tc>
                <a:tc>
                  <a:txBody>
                    <a:bodyPr/>
                    <a:lstStyle/>
                    <a:p>
                      <a:pPr algn="l" fontAlgn="ctr"/>
                      <a:r>
                        <a:rPr lang="en-GB" sz="1800" u="none" strike="noStrike">
                          <a:effectLst/>
                        </a:rPr>
                        <a:t>Quintile 3</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18080</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1798466</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1.01</a:t>
                      </a:r>
                      <a:endParaRPr lang="en-GB" sz="1800" b="0" i="0" u="none" strike="noStrike">
                        <a:solidFill>
                          <a:srgbClr val="000000"/>
                        </a:solidFill>
                        <a:effectLs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3059065"/>
                  </a:ext>
                </a:extLst>
              </a:tr>
              <a:tr h="275951">
                <a:tc vMerge="1">
                  <a:txBody>
                    <a:bodyPr/>
                    <a:lstStyle/>
                    <a:p>
                      <a:endParaRPr lang="en-GB"/>
                    </a:p>
                  </a:txBody>
                  <a:tcPr/>
                </a:tc>
                <a:tc>
                  <a:txBody>
                    <a:bodyPr/>
                    <a:lstStyle/>
                    <a:p>
                      <a:pPr algn="l" fontAlgn="ctr"/>
                      <a:r>
                        <a:rPr lang="en-GB" sz="1800" u="none" strike="noStrike">
                          <a:effectLst/>
                        </a:rPr>
                        <a:t>Quintile 4</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14957</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1858040</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0.80</a:t>
                      </a:r>
                      <a:endParaRPr lang="en-GB" sz="1800" b="0" i="0" u="none" strike="noStrike">
                        <a:solidFill>
                          <a:srgbClr val="000000"/>
                        </a:solidFill>
                        <a:effectLs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61900631"/>
                  </a:ext>
                </a:extLst>
              </a:tr>
              <a:tr h="275951">
                <a:tc vMerge="1">
                  <a:txBody>
                    <a:bodyPr/>
                    <a:lstStyle/>
                    <a:p>
                      <a:endParaRPr lang="en-GB"/>
                    </a:p>
                  </a:txBody>
                  <a:tcPr/>
                </a:tc>
                <a:tc>
                  <a:txBody>
                    <a:bodyPr/>
                    <a:lstStyle/>
                    <a:p>
                      <a:pPr algn="l" fontAlgn="ctr"/>
                      <a:r>
                        <a:rPr lang="en-GB" sz="1800" u="none" strike="noStrike">
                          <a:effectLst/>
                        </a:rPr>
                        <a:t>Quintile 5(least deprived)</a:t>
                      </a:r>
                      <a:endParaRPr lang="en-GB" sz="1800" b="0"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u="none" strike="noStrike">
                          <a:effectLst/>
                        </a:rPr>
                        <a:t>12910</a:t>
                      </a:r>
                      <a:endParaRPr lang="en-GB" sz="1800" b="0"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u="none" strike="noStrike">
                          <a:effectLst/>
                        </a:rPr>
                        <a:t>1967860</a:t>
                      </a:r>
                      <a:endParaRPr lang="en-GB" sz="1800" b="0"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u="none" strike="noStrike">
                          <a:effectLst/>
                        </a:rPr>
                        <a:t>0.66</a:t>
                      </a:r>
                      <a:endParaRPr lang="en-GB" sz="1800" b="0" i="0" u="none" strike="noStrike">
                        <a:solidFill>
                          <a:srgbClr val="000000"/>
                        </a:solidFill>
                        <a:effectLs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2588194"/>
                  </a:ext>
                </a:extLst>
              </a:tr>
              <a:tr h="275951">
                <a:tc rowSpan="5">
                  <a:txBody>
                    <a:bodyPr/>
                    <a:lstStyle/>
                    <a:p>
                      <a:pPr algn="ctr" fontAlgn="ctr"/>
                      <a:r>
                        <a:rPr lang="en-GB" sz="1800" b="1" u="none" strike="noStrike">
                          <a:effectLst/>
                        </a:rPr>
                        <a:t>Ethnicity</a:t>
                      </a:r>
                      <a:endParaRPr lang="en-GB" sz="1800" b="1" i="0" u="none" strike="noStrike">
                        <a:solidFill>
                          <a:srgbClr val="000000"/>
                        </a:solidFill>
                        <a:effectLst/>
                        <a:latin typeface="Calibri" panose="020F0502020204030204" pitchFamily="34" charset="0"/>
                      </a:endParaRPr>
                    </a:p>
                  </a:txBody>
                  <a:tcPr marL="7837" marR="7837" marT="7837" marB="0" vert="vert27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en-GB" sz="1800" u="none" strike="noStrike">
                          <a:effectLst/>
                        </a:rPr>
                        <a:t>Asian</a:t>
                      </a:r>
                      <a:endParaRPr lang="en-GB" sz="1800" b="0" i="0" u="none" strike="noStrike">
                        <a:solidFill>
                          <a:srgbClr val="000000"/>
                        </a:solidFill>
                        <a:effectLst/>
                        <a:latin typeface="Calibri" panose="020F0502020204030204" pitchFamily="34" charset="0"/>
                      </a:endParaRPr>
                    </a:p>
                  </a:txBody>
                  <a:tcPr marL="7837" marR="7837" marT="7837" marB="0" anchor="ctr">
                    <a:lnT w="19050" cap="flat" cmpd="sng" algn="ctr">
                      <a:solidFill>
                        <a:schemeClr val="tx1"/>
                      </a:solidFill>
                      <a:prstDash val="solid"/>
                      <a:round/>
                      <a:headEnd type="none" w="med" len="med"/>
                      <a:tailEnd type="none" w="med" len="med"/>
                    </a:lnT>
                  </a:tcPr>
                </a:tc>
                <a:tc>
                  <a:txBody>
                    <a:bodyPr/>
                    <a:lstStyle/>
                    <a:p>
                      <a:pPr algn="r" fontAlgn="ctr"/>
                      <a:r>
                        <a:rPr lang="en-GB" sz="1800" u="none" strike="noStrike">
                          <a:effectLst/>
                        </a:rPr>
                        <a:t>7790</a:t>
                      </a:r>
                      <a:endParaRPr lang="en-GB" sz="1800" b="0" i="0" u="none" strike="noStrike">
                        <a:solidFill>
                          <a:srgbClr val="000000"/>
                        </a:solidFill>
                        <a:effectLst/>
                        <a:latin typeface="Calibri" panose="020F0502020204030204" pitchFamily="34" charset="0"/>
                      </a:endParaRPr>
                    </a:p>
                  </a:txBody>
                  <a:tcPr marL="7837" marR="7837" marT="7837" marB="0" anchor="ctr">
                    <a:lnT w="19050" cap="flat" cmpd="sng" algn="ctr">
                      <a:solidFill>
                        <a:schemeClr val="tx1"/>
                      </a:solidFill>
                      <a:prstDash val="solid"/>
                      <a:round/>
                      <a:headEnd type="none" w="med" len="med"/>
                      <a:tailEnd type="none" w="med" len="med"/>
                    </a:lnT>
                  </a:tcPr>
                </a:tc>
                <a:tc>
                  <a:txBody>
                    <a:bodyPr/>
                    <a:lstStyle/>
                    <a:p>
                      <a:pPr algn="r" fontAlgn="ctr"/>
                      <a:r>
                        <a:rPr lang="en-GB" sz="1800" u="none" strike="noStrike">
                          <a:effectLst/>
                        </a:rPr>
                        <a:t>824138</a:t>
                      </a:r>
                      <a:endParaRPr lang="en-GB" sz="1800" b="0" i="0" u="none" strike="noStrike">
                        <a:solidFill>
                          <a:srgbClr val="000000"/>
                        </a:solidFill>
                        <a:effectLst/>
                        <a:latin typeface="Calibri" panose="020F0502020204030204" pitchFamily="34" charset="0"/>
                      </a:endParaRPr>
                    </a:p>
                  </a:txBody>
                  <a:tcPr marL="7837" marR="7837" marT="7837" marB="0" anchor="ctr">
                    <a:lnT w="19050" cap="flat" cmpd="sng" algn="ctr">
                      <a:solidFill>
                        <a:schemeClr val="tx1"/>
                      </a:solidFill>
                      <a:prstDash val="solid"/>
                      <a:round/>
                      <a:headEnd type="none" w="med" len="med"/>
                      <a:tailEnd type="none" w="med" len="med"/>
                    </a:lnT>
                  </a:tcPr>
                </a:tc>
                <a:tc>
                  <a:txBody>
                    <a:bodyPr/>
                    <a:lstStyle/>
                    <a:p>
                      <a:pPr algn="r" fontAlgn="ctr"/>
                      <a:r>
                        <a:rPr lang="en-GB" sz="1800" u="none" strike="noStrike">
                          <a:effectLst/>
                        </a:rPr>
                        <a:t>0.95</a:t>
                      </a:r>
                      <a:endParaRPr lang="en-GB" sz="1800" b="0" i="0" u="none" strike="noStrike">
                        <a:solidFill>
                          <a:srgbClr val="000000"/>
                        </a:solidFill>
                        <a:effectLs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43921070"/>
                  </a:ext>
                </a:extLst>
              </a:tr>
              <a:tr h="275951">
                <a:tc vMerge="1">
                  <a:txBody>
                    <a:bodyPr/>
                    <a:lstStyle/>
                    <a:p>
                      <a:endParaRPr lang="en-GB"/>
                    </a:p>
                  </a:txBody>
                  <a:tcPr/>
                </a:tc>
                <a:tc>
                  <a:txBody>
                    <a:bodyPr/>
                    <a:lstStyle/>
                    <a:p>
                      <a:pPr algn="l" fontAlgn="ctr"/>
                      <a:r>
                        <a:rPr lang="en-GB" sz="1800" u="none" strike="noStrike" dirty="0">
                          <a:effectLst/>
                          <a:highlight>
                            <a:srgbClr val="FFFF00"/>
                          </a:highlight>
                        </a:rPr>
                        <a:t>Black</a:t>
                      </a:r>
                      <a:endParaRPr lang="en-GB" sz="1800" b="0" i="0" u="none" strike="noStrike" dirty="0">
                        <a:solidFill>
                          <a:srgbClr val="000000"/>
                        </a:solidFill>
                        <a:effectLst/>
                        <a:highlight>
                          <a:srgbClr val="FFFF00"/>
                        </a:highlight>
                        <a:latin typeface="Calibri" panose="020F0502020204030204" pitchFamily="34" charset="0"/>
                      </a:endParaRPr>
                    </a:p>
                  </a:txBody>
                  <a:tcPr marL="7837" marR="7837" marT="7837" marB="0" anchor="ctr"/>
                </a:tc>
                <a:tc>
                  <a:txBody>
                    <a:bodyPr/>
                    <a:lstStyle/>
                    <a:p>
                      <a:pPr algn="r" fontAlgn="ctr"/>
                      <a:r>
                        <a:rPr lang="en-GB" sz="1800" u="none" strike="noStrike">
                          <a:effectLst/>
                        </a:rPr>
                        <a:t>9051</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402376</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b="1" u="none" strike="noStrike" dirty="0">
                          <a:solidFill>
                            <a:srgbClr val="FF0000"/>
                          </a:solidFill>
                          <a:effectLst/>
                          <a:highlight>
                            <a:srgbClr val="FFFF00"/>
                          </a:highlight>
                        </a:rPr>
                        <a:t>2.25</a:t>
                      </a:r>
                      <a:endParaRPr lang="en-GB" sz="1800" b="1" i="0" u="none" strike="noStrike" dirty="0">
                        <a:solidFill>
                          <a:srgbClr val="FF0000"/>
                        </a:solidFill>
                        <a:effectLst/>
                        <a:highlight>
                          <a:srgbClr val="FFFF00"/>
                        </a:highligh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82132527"/>
                  </a:ext>
                </a:extLst>
              </a:tr>
              <a:tr h="275951">
                <a:tc vMerge="1">
                  <a:txBody>
                    <a:bodyPr/>
                    <a:lstStyle/>
                    <a:p>
                      <a:endParaRPr lang="en-GB"/>
                    </a:p>
                  </a:txBody>
                  <a:tcPr/>
                </a:tc>
                <a:tc>
                  <a:txBody>
                    <a:bodyPr/>
                    <a:lstStyle/>
                    <a:p>
                      <a:pPr algn="l" fontAlgn="ctr"/>
                      <a:r>
                        <a:rPr lang="en-GB" sz="1800" u="none" strike="noStrike" dirty="0">
                          <a:effectLst/>
                          <a:highlight>
                            <a:srgbClr val="FFFF00"/>
                          </a:highlight>
                        </a:rPr>
                        <a:t>Mixed</a:t>
                      </a:r>
                      <a:endParaRPr lang="en-GB" sz="1800" b="0" i="0" u="none" strike="noStrike" dirty="0">
                        <a:solidFill>
                          <a:srgbClr val="000000"/>
                        </a:solidFill>
                        <a:effectLst/>
                        <a:highlight>
                          <a:srgbClr val="FFFF00"/>
                        </a:highlight>
                        <a:latin typeface="Calibri" panose="020F0502020204030204" pitchFamily="34" charset="0"/>
                      </a:endParaRPr>
                    </a:p>
                  </a:txBody>
                  <a:tcPr marL="7837" marR="7837" marT="7837" marB="0" anchor="ctr"/>
                </a:tc>
                <a:tc>
                  <a:txBody>
                    <a:bodyPr/>
                    <a:lstStyle/>
                    <a:p>
                      <a:pPr algn="r" fontAlgn="ctr"/>
                      <a:r>
                        <a:rPr lang="en-GB" sz="1800" u="none" strike="noStrike">
                          <a:effectLst/>
                        </a:rPr>
                        <a:t>2387</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152728</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b="1" u="none" strike="noStrike" dirty="0">
                          <a:solidFill>
                            <a:srgbClr val="FF0000"/>
                          </a:solidFill>
                          <a:effectLst/>
                          <a:highlight>
                            <a:srgbClr val="FFFF00"/>
                          </a:highlight>
                        </a:rPr>
                        <a:t>1.56</a:t>
                      </a:r>
                      <a:endParaRPr lang="en-GB" sz="1800" b="1" i="0" u="none" strike="noStrike" dirty="0">
                        <a:solidFill>
                          <a:srgbClr val="FF0000"/>
                        </a:solidFill>
                        <a:effectLst/>
                        <a:highlight>
                          <a:srgbClr val="FFFF00"/>
                        </a:highligh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59333013"/>
                  </a:ext>
                </a:extLst>
              </a:tr>
              <a:tr h="275951">
                <a:tc vMerge="1">
                  <a:txBody>
                    <a:bodyPr/>
                    <a:lstStyle/>
                    <a:p>
                      <a:endParaRPr lang="en-GB"/>
                    </a:p>
                  </a:txBody>
                  <a:tcPr/>
                </a:tc>
                <a:tc>
                  <a:txBody>
                    <a:bodyPr/>
                    <a:lstStyle/>
                    <a:p>
                      <a:pPr algn="l" fontAlgn="ctr"/>
                      <a:r>
                        <a:rPr lang="en-GB" sz="1800" u="none" strike="noStrike">
                          <a:effectLst/>
                        </a:rPr>
                        <a:t>Other</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1273</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135610</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dirty="0">
                          <a:effectLst/>
                        </a:rPr>
                        <a:t>0.94</a:t>
                      </a:r>
                      <a:endParaRPr lang="en-GB" sz="1800" b="0" i="0" u="none" strike="noStrike" dirty="0">
                        <a:solidFill>
                          <a:srgbClr val="000000"/>
                        </a:solidFill>
                        <a:effectLs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92627458"/>
                  </a:ext>
                </a:extLst>
              </a:tr>
              <a:tr h="275951">
                <a:tc vMerge="1">
                  <a:txBody>
                    <a:bodyPr/>
                    <a:lstStyle/>
                    <a:p>
                      <a:endParaRPr lang="en-GB"/>
                    </a:p>
                  </a:txBody>
                  <a:tcPr/>
                </a:tc>
                <a:tc>
                  <a:txBody>
                    <a:bodyPr/>
                    <a:lstStyle/>
                    <a:p>
                      <a:pPr algn="l" fontAlgn="ctr"/>
                      <a:r>
                        <a:rPr lang="en-GB" sz="1800" u="none" strike="noStrike">
                          <a:effectLst/>
                        </a:rPr>
                        <a:t>White</a:t>
                      </a:r>
                      <a:endParaRPr lang="en-GB" sz="1800" b="0"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u="none" strike="noStrike">
                          <a:effectLst/>
                        </a:rPr>
                        <a:t>79702</a:t>
                      </a:r>
                      <a:endParaRPr lang="en-GB" sz="1800" b="0"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u="none" strike="noStrike">
                          <a:effectLst/>
                        </a:rPr>
                        <a:t>7790456</a:t>
                      </a:r>
                      <a:endParaRPr lang="en-GB" sz="1800" b="0"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u="none" strike="noStrike">
                          <a:effectLst/>
                        </a:rPr>
                        <a:t>1.02</a:t>
                      </a:r>
                      <a:endParaRPr lang="en-GB" sz="1800" b="0" i="0" u="none" strike="noStrike">
                        <a:solidFill>
                          <a:srgbClr val="000000"/>
                        </a:solidFill>
                        <a:effectLs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8511609"/>
                  </a:ext>
                </a:extLst>
              </a:tr>
              <a:tr h="275951">
                <a:tc rowSpan="4">
                  <a:txBody>
                    <a:bodyPr/>
                    <a:lstStyle/>
                    <a:p>
                      <a:pPr algn="ctr" fontAlgn="ctr"/>
                      <a:r>
                        <a:rPr lang="en-GB" sz="1800" b="1" u="none" strike="noStrike">
                          <a:effectLst/>
                        </a:rPr>
                        <a:t>Age</a:t>
                      </a:r>
                      <a:endParaRPr lang="en-GB" sz="1800" b="1" i="0" u="none" strike="noStrike">
                        <a:solidFill>
                          <a:srgbClr val="000000"/>
                        </a:solidFill>
                        <a:effectLst/>
                        <a:latin typeface="Calibri" panose="020F0502020204030204" pitchFamily="34" charset="0"/>
                      </a:endParaRPr>
                    </a:p>
                  </a:txBody>
                  <a:tcPr marL="7837" marR="7837" marT="7837" marB="0" vert="vert27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en-GB" sz="1800" u="none" strike="noStrike">
                          <a:effectLst/>
                        </a:rPr>
                        <a:t>14 to 24</a:t>
                      </a:r>
                      <a:endParaRPr lang="en-GB" sz="1800" b="0" i="0" u="none" strike="noStrike">
                        <a:solidFill>
                          <a:srgbClr val="000000"/>
                        </a:solidFill>
                        <a:effectLst/>
                        <a:latin typeface="Calibri" panose="020F0502020204030204" pitchFamily="34" charset="0"/>
                      </a:endParaRPr>
                    </a:p>
                  </a:txBody>
                  <a:tcPr marL="7837" marR="7837" marT="7837" marB="0" anchor="ctr">
                    <a:lnT w="19050" cap="flat" cmpd="sng" algn="ctr">
                      <a:solidFill>
                        <a:schemeClr val="tx1"/>
                      </a:solidFill>
                      <a:prstDash val="solid"/>
                      <a:round/>
                      <a:headEnd type="none" w="med" len="med"/>
                      <a:tailEnd type="none" w="med" len="med"/>
                    </a:lnT>
                  </a:tcPr>
                </a:tc>
                <a:tc>
                  <a:txBody>
                    <a:bodyPr/>
                    <a:lstStyle/>
                    <a:p>
                      <a:pPr algn="r" fontAlgn="ctr"/>
                      <a:r>
                        <a:rPr lang="en-GB" sz="1800" u="none" strike="noStrike">
                          <a:effectLst/>
                        </a:rPr>
                        <a:t>4070</a:t>
                      </a:r>
                      <a:endParaRPr lang="en-GB" sz="1800" b="0" i="0" u="none" strike="noStrike">
                        <a:solidFill>
                          <a:srgbClr val="000000"/>
                        </a:solidFill>
                        <a:effectLst/>
                        <a:latin typeface="Calibri" panose="020F0502020204030204" pitchFamily="34" charset="0"/>
                      </a:endParaRPr>
                    </a:p>
                  </a:txBody>
                  <a:tcPr marL="7837" marR="7837" marT="7837" marB="0" anchor="ctr">
                    <a:lnT w="19050" cap="flat" cmpd="sng" algn="ctr">
                      <a:solidFill>
                        <a:schemeClr val="tx1"/>
                      </a:solidFill>
                      <a:prstDash val="solid"/>
                      <a:round/>
                      <a:headEnd type="none" w="med" len="med"/>
                      <a:tailEnd type="none" w="med" len="med"/>
                    </a:lnT>
                  </a:tcPr>
                </a:tc>
                <a:tc>
                  <a:txBody>
                    <a:bodyPr/>
                    <a:lstStyle/>
                    <a:p>
                      <a:pPr algn="r" fontAlgn="ctr"/>
                      <a:r>
                        <a:rPr lang="en-GB" sz="1800" u="none" strike="noStrike">
                          <a:effectLst/>
                        </a:rPr>
                        <a:t>1496031</a:t>
                      </a:r>
                      <a:endParaRPr lang="en-GB" sz="1800" b="0" i="0" u="none" strike="noStrike">
                        <a:solidFill>
                          <a:srgbClr val="000000"/>
                        </a:solidFill>
                        <a:effectLst/>
                        <a:latin typeface="Calibri" panose="020F0502020204030204" pitchFamily="34" charset="0"/>
                      </a:endParaRPr>
                    </a:p>
                  </a:txBody>
                  <a:tcPr marL="7837" marR="7837" marT="7837" marB="0" anchor="ctr">
                    <a:lnT w="19050" cap="flat" cmpd="sng" algn="ctr">
                      <a:solidFill>
                        <a:schemeClr val="tx1"/>
                      </a:solidFill>
                      <a:prstDash val="solid"/>
                      <a:round/>
                      <a:headEnd type="none" w="med" len="med"/>
                      <a:tailEnd type="none" w="med" len="med"/>
                    </a:lnT>
                  </a:tcPr>
                </a:tc>
                <a:tc>
                  <a:txBody>
                    <a:bodyPr/>
                    <a:lstStyle/>
                    <a:p>
                      <a:pPr algn="r" fontAlgn="ctr"/>
                      <a:r>
                        <a:rPr lang="en-GB" sz="1800" u="none" strike="noStrike">
                          <a:effectLst/>
                        </a:rPr>
                        <a:t>0.27</a:t>
                      </a:r>
                      <a:endParaRPr lang="en-GB" sz="1800" b="0" i="0" u="none" strike="noStrike">
                        <a:solidFill>
                          <a:srgbClr val="000000"/>
                        </a:solidFill>
                        <a:effectLs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981186"/>
                  </a:ext>
                </a:extLst>
              </a:tr>
              <a:tr h="275951">
                <a:tc vMerge="1">
                  <a:txBody>
                    <a:bodyPr/>
                    <a:lstStyle/>
                    <a:p>
                      <a:endParaRPr lang="en-GB"/>
                    </a:p>
                  </a:txBody>
                  <a:tcPr/>
                </a:tc>
                <a:tc>
                  <a:txBody>
                    <a:bodyPr/>
                    <a:lstStyle/>
                    <a:p>
                      <a:pPr algn="l" fontAlgn="ctr"/>
                      <a:r>
                        <a:rPr lang="en-GB" sz="1800" u="none" strike="noStrike">
                          <a:effectLst/>
                        </a:rPr>
                        <a:t>25 to 49</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43564</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3869528</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1.13</a:t>
                      </a:r>
                      <a:endParaRPr lang="en-GB" sz="1800" b="0" i="0" u="none" strike="noStrike">
                        <a:solidFill>
                          <a:srgbClr val="000000"/>
                        </a:solidFill>
                        <a:effectLs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10259586"/>
                  </a:ext>
                </a:extLst>
              </a:tr>
              <a:tr h="275951">
                <a:tc vMerge="1">
                  <a:txBody>
                    <a:bodyPr/>
                    <a:lstStyle/>
                    <a:p>
                      <a:endParaRPr lang="en-GB"/>
                    </a:p>
                  </a:txBody>
                  <a:tcPr/>
                </a:tc>
                <a:tc>
                  <a:txBody>
                    <a:bodyPr/>
                    <a:lstStyle/>
                    <a:p>
                      <a:pPr algn="l" fontAlgn="ctr"/>
                      <a:r>
                        <a:rPr lang="en-GB" sz="1800" u="none" strike="noStrike" dirty="0">
                          <a:effectLst/>
                          <a:highlight>
                            <a:srgbClr val="FFFF00"/>
                          </a:highlight>
                        </a:rPr>
                        <a:t>50 to 64</a:t>
                      </a:r>
                      <a:endParaRPr lang="en-GB" sz="1800" b="0" i="0" u="none" strike="noStrike" dirty="0">
                        <a:solidFill>
                          <a:srgbClr val="000000"/>
                        </a:solidFill>
                        <a:effectLst/>
                        <a:highlight>
                          <a:srgbClr val="FFFF00"/>
                        </a:highlight>
                        <a:latin typeface="Calibri" panose="020F0502020204030204" pitchFamily="34" charset="0"/>
                      </a:endParaRPr>
                    </a:p>
                  </a:txBody>
                  <a:tcPr marL="7837" marR="7837" marT="7837" marB="0" anchor="ctr"/>
                </a:tc>
                <a:tc>
                  <a:txBody>
                    <a:bodyPr/>
                    <a:lstStyle/>
                    <a:p>
                      <a:pPr algn="r" fontAlgn="ctr"/>
                      <a:r>
                        <a:rPr lang="en-GB" sz="1800" u="none" strike="noStrike">
                          <a:effectLst/>
                        </a:rPr>
                        <a:t>30431</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u="none" strike="noStrike">
                          <a:effectLst/>
                        </a:rPr>
                        <a:t>2056839</a:t>
                      </a:r>
                      <a:endParaRPr lang="en-GB" sz="1800" b="0" i="0" u="none" strike="noStrike">
                        <a:solidFill>
                          <a:srgbClr val="000000"/>
                        </a:solidFill>
                        <a:effectLst/>
                        <a:latin typeface="Calibri" panose="020F0502020204030204" pitchFamily="34" charset="0"/>
                      </a:endParaRPr>
                    </a:p>
                  </a:txBody>
                  <a:tcPr marL="7837" marR="7837" marT="7837" marB="0" anchor="ctr"/>
                </a:tc>
                <a:tc>
                  <a:txBody>
                    <a:bodyPr/>
                    <a:lstStyle/>
                    <a:p>
                      <a:pPr algn="r" fontAlgn="ctr"/>
                      <a:r>
                        <a:rPr lang="en-GB" sz="1800" b="1" u="none" strike="noStrike" dirty="0">
                          <a:solidFill>
                            <a:srgbClr val="FF0000"/>
                          </a:solidFill>
                          <a:effectLst/>
                          <a:highlight>
                            <a:srgbClr val="FFFF00"/>
                          </a:highlight>
                        </a:rPr>
                        <a:t>1.48</a:t>
                      </a:r>
                      <a:endParaRPr lang="en-GB" sz="1800" b="1" i="0" u="none" strike="noStrike" dirty="0">
                        <a:solidFill>
                          <a:srgbClr val="FF0000"/>
                        </a:solidFill>
                        <a:effectLst/>
                        <a:highlight>
                          <a:srgbClr val="FFFF00"/>
                        </a:highligh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88882891"/>
                  </a:ext>
                </a:extLst>
              </a:tr>
              <a:tr h="374208">
                <a:tc vMerge="1">
                  <a:txBody>
                    <a:bodyPr/>
                    <a:lstStyle/>
                    <a:p>
                      <a:endParaRPr lang="en-GB"/>
                    </a:p>
                  </a:txBody>
                  <a:tcPr/>
                </a:tc>
                <a:tc>
                  <a:txBody>
                    <a:bodyPr/>
                    <a:lstStyle/>
                    <a:p>
                      <a:pPr algn="l" fontAlgn="ctr"/>
                      <a:r>
                        <a:rPr lang="en-GB" sz="1800" u="none" strike="noStrike">
                          <a:effectLst/>
                        </a:rPr>
                        <a:t>65 AND OVER</a:t>
                      </a:r>
                      <a:endParaRPr lang="en-GB" sz="1800" b="0"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u="none" strike="noStrike">
                          <a:effectLst/>
                        </a:rPr>
                        <a:t>22138</a:t>
                      </a:r>
                      <a:endParaRPr lang="en-GB" sz="1800" b="0"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u="none" strike="noStrike">
                          <a:effectLst/>
                        </a:rPr>
                        <a:t>1882910</a:t>
                      </a:r>
                      <a:endParaRPr lang="en-GB" sz="1800" b="0"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u="none" strike="noStrike">
                          <a:effectLst/>
                        </a:rPr>
                        <a:t>1.18</a:t>
                      </a:r>
                      <a:endParaRPr lang="en-GB" sz="1800" b="0" i="0" u="none" strike="noStrike">
                        <a:solidFill>
                          <a:srgbClr val="000000"/>
                        </a:solidFill>
                        <a:effectLs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708832"/>
                  </a:ext>
                </a:extLst>
              </a:tr>
              <a:tr h="275951">
                <a:tc rowSpan="2">
                  <a:txBody>
                    <a:bodyPr/>
                    <a:lstStyle/>
                    <a:p>
                      <a:pPr algn="ctr" fontAlgn="ctr"/>
                      <a:r>
                        <a:rPr lang="en-GB" sz="1800" b="1" u="none" strike="noStrike">
                          <a:effectLst/>
                        </a:rPr>
                        <a:t>Sex</a:t>
                      </a:r>
                      <a:endParaRPr lang="en-GB" sz="1800" b="1" i="0" u="none" strike="noStrike">
                        <a:solidFill>
                          <a:srgbClr val="000000"/>
                        </a:solidFill>
                        <a:effectLst/>
                        <a:latin typeface="Calibri" panose="020F0502020204030204" pitchFamily="34" charset="0"/>
                      </a:endParaRPr>
                    </a:p>
                  </a:txBody>
                  <a:tcPr marL="7837" marR="7837" marT="7837" marB="0" vert="vert27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en-GB" sz="1800" u="none" strike="noStrike">
                          <a:effectLst/>
                        </a:rPr>
                        <a:t>Female</a:t>
                      </a:r>
                      <a:endParaRPr lang="en-GB" sz="1800" b="0" i="0" u="none" strike="noStrike">
                        <a:solidFill>
                          <a:srgbClr val="000000"/>
                        </a:solidFill>
                        <a:effectLst/>
                        <a:latin typeface="Calibri" panose="020F0502020204030204" pitchFamily="34" charset="0"/>
                      </a:endParaRPr>
                    </a:p>
                  </a:txBody>
                  <a:tcPr marL="7837" marR="7837" marT="7837" marB="0" anchor="ctr">
                    <a:lnT w="19050" cap="flat" cmpd="sng" algn="ctr">
                      <a:solidFill>
                        <a:schemeClr val="tx1"/>
                      </a:solidFill>
                      <a:prstDash val="solid"/>
                      <a:round/>
                      <a:headEnd type="none" w="med" len="med"/>
                      <a:tailEnd type="none" w="med" len="med"/>
                    </a:lnT>
                  </a:tcPr>
                </a:tc>
                <a:tc>
                  <a:txBody>
                    <a:bodyPr/>
                    <a:lstStyle/>
                    <a:p>
                      <a:pPr algn="r" fontAlgn="ctr"/>
                      <a:r>
                        <a:rPr lang="en-GB" sz="1800" u="none" strike="noStrike">
                          <a:effectLst/>
                        </a:rPr>
                        <a:t>47635</a:t>
                      </a:r>
                      <a:endParaRPr lang="en-GB" sz="1800" b="0" i="0" u="none" strike="noStrike">
                        <a:solidFill>
                          <a:srgbClr val="000000"/>
                        </a:solidFill>
                        <a:effectLst/>
                        <a:latin typeface="Calibri" panose="020F0502020204030204" pitchFamily="34" charset="0"/>
                      </a:endParaRPr>
                    </a:p>
                  </a:txBody>
                  <a:tcPr marL="7837" marR="7837" marT="7837" marB="0" anchor="ctr">
                    <a:lnT w="19050" cap="flat" cmpd="sng" algn="ctr">
                      <a:solidFill>
                        <a:schemeClr val="tx1"/>
                      </a:solidFill>
                      <a:prstDash val="solid"/>
                      <a:round/>
                      <a:headEnd type="none" w="med" len="med"/>
                      <a:tailEnd type="none" w="med" len="med"/>
                    </a:lnT>
                  </a:tcPr>
                </a:tc>
                <a:tc>
                  <a:txBody>
                    <a:bodyPr/>
                    <a:lstStyle/>
                    <a:p>
                      <a:pPr algn="r" fontAlgn="ctr"/>
                      <a:r>
                        <a:rPr lang="en-GB" sz="1800" u="none" strike="noStrike">
                          <a:effectLst/>
                        </a:rPr>
                        <a:t>4669592</a:t>
                      </a:r>
                      <a:endParaRPr lang="en-GB" sz="1800" b="0" i="0" u="none" strike="noStrike">
                        <a:solidFill>
                          <a:srgbClr val="000000"/>
                        </a:solidFill>
                        <a:effectLst/>
                        <a:latin typeface="Calibri" panose="020F0502020204030204" pitchFamily="34" charset="0"/>
                      </a:endParaRPr>
                    </a:p>
                  </a:txBody>
                  <a:tcPr marL="7837" marR="7837" marT="7837" marB="0" anchor="ctr">
                    <a:lnT w="19050" cap="flat" cmpd="sng" algn="ctr">
                      <a:solidFill>
                        <a:schemeClr val="tx1"/>
                      </a:solidFill>
                      <a:prstDash val="solid"/>
                      <a:round/>
                      <a:headEnd type="none" w="med" len="med"/>
                      <a:tailEnd type="none" w="med" len="med"/>
                    </a:lnT>
                  </a:tcPr>
                </a:tc>
                <a:tc>
                  <a:txBody>
                    <a:bodyPr/>
                    <a:lstStyle/>
                    <a:p>
                      <a:pPr algn="r" fontAlgn="ctr"/>
                      <a:r>
                        <a:rPr lang="en-GB" sz="1800" u="none" strike="noStrike">
                          <a:effectLst/>
                        </a:rPr>
                        <a:t>1.02</a:t>
                      </a:r>
                      <a:endParaRPr lang="en-GB" sz="1800" b="0" i="0" u="none" strike="noStrike">
                        <a:solidFill>
                          <a:srgbClr val="000000"/>
                        </a:solidFill>
                        <a:effectLs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760192"/>
                  </a:ext>
                </a:extLst>
              </a:tr>
              <a:tr h="234873">
                <a:tc vMerge="1">
                  <a:txBody>
                    <a:bodyPr/>
                    <a:lstStyle/>
                    <a:p>
                      <a:endParaRPr lang="en-GB"/>
                    </a:p>
                  </a:txBody>
                  <a:tcPr/>
                </a:tc>
                <a:tc>
                  <a:txBody>
                    <a:bodyPr/>
                    <a:lstStyle/>
                    <a:p>
                      <a:pPr algn="l" fontAlgn="ctr"/>
                      <a:r>
                        <a:rPr lang="en-GB" sz="1800" u="none" strike="noStrike" dirty="0">
                          <a:effectLst/>
                          <a:highlight>
                            <a:srgbClr val="FFFF00"/>
                          </a:highlight>
                        </a:rPr>
                        <a:t>Male</a:t>
                      </a:r>
                      <a:endParaRPr lang="en-GB" sz="1800" b="0" i="0" u="none" strike="noStrike" dirty="0">
                        <a:solidFill>
                          <a:srgbClr val="000000"/>
                        </a:solidFill>
                        <a:effectLst/>
                        <a:highlight>
                          <a:srgbClr val="FFFF00"/>
                        </a:highligh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u="none" strike="noStrike">
                          <a:effectLst/>
                        </a:rPr>
                        <a:t>52568</a:t>
                      </a:r>
                      <a:endParaRPr lang="en-GB" sz="1800" b="0"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u="none" strike="noStrike">
                          <a:effectLst/>
                        </a:rPr>
                        <a:t>4635716</a:t>
                      </a:r>
                      <a:endParaRPr lang="en-GB" sz="1800" b="0" i="0" u="none" strike="noStrike">
                        <a:solidFill>
                          <a:srgbClr val="000000"/>
                        </a:solidFill>
                        <a:effectLst/>
                        <a:latin typeface="Calibri" panose="020F0502020204030204" pitchFamily="34" charset="0"/>
                      </a:endParaRPr>
                    </a:p>
                  </a:txBody>
                  <a:tcPr marL="7837" marR="7837" marT="7837" marB="0" anchor="ctr">
                    <a:lnB w="19050" cap="flat" cmpd="sng" algn="ctr">
                      <a:solidFill>
                        <a:schemeClr val="tx1"/>
                      </a:solidFill>
                      <a:prstDash val="solid"/>
                      <a:round/>
                      <a:headEnd type="none" w="med" len="med"/>
                      <a:tailEnd type="none" w="med" len="med"/>
                    </a:lnB>
                  </a:tcPr>
                </a:tc>
                <a:tc>
                  <a:txBody>
                    <a:bodyPr/>
                    <a:lstStyle/>
                    <a:p>
                      <a:pPr algn="r" fontAlgn="ctr"/>
                      <a:r>
                        <a:rPr lang="en-GB" sz="1800" b="1" u="none" strike="noStrike" dirty="0">
                          <a:solidFill>
                            <a:srgbClr val="FF0000"/>
                          </a:solidFill>
                          <a:effectLst/>
                          <a:highlight>
                            <a:srgbClr val="FFFF00"/>
                          </a:highlight>
                        </a:rPr>
                        <a:t>1.13</a:t>
                      </a:r>
                      <a:endParaRPr lang="en-GB" sz="1800" b="1" i="0" u="none" strike="noStrike" dirty="0">
                        <a:solidFill>
                          <a:srgbClr val="FF0000"/>
                        </a:solidFill>
                        <a:effectLst/>
                        <a:highlight>
                          <a:srgbClr val="FFFF00"/>
                        </a:highlight>
                        <a:latin typeface="Calibri" panose="020F0502020204030204" pitchFamily="34" charset="0"/>
                      </a:endParaRPr>
                    </a:p>
                  </a:txBody>
                  <a:tcPr marL="7837" marR="7837" marT="7837"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6880355"/>
                  </a:ext>
                </a:extLst>
              </a:tr>
            </a:tbl>
          </a:graphicData>
        </a:graphic>
      </p:graphicFrame>
    </p:spTree>
    <p:extLst>
      <p:ext uri="{BB962C8B-B14F-4D97-AF65-F5344CB8AC3E}">
        <p14:creationId xmlns:p14="http://schemas.microsoft.com/office/powerpoint/2010/main" val="3580742452"/>
      </p:ext>
    </p:extLst>
  </p:cSld>
  <p:clrMapOvr>
    <a:masterClrMapping/>
  </p:clrMapOvr>
</p:sld>
</file>

<file path=ppt/theme/theme1.xml><?xml version="1.0" encoding="utf-8"?>
<a:theme xmlns:a="http://schemas.openxmlformats.org/drawingml/2006/main" name="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9A06047688844A0B7DB9282232EA1" ma:contentTypeVersion="19" ma:contentTypeDescription="Create a new document." ma:contentTypeScope="" ma:versionID="c51133097c121f35a078206f194f55ff">
  <xsd:schema xmlns:xsd="http://www.w3.org/2001/XMLSchema" xmlns:xs="http://www.w3.org/2001/XMLSchema" xmlns:p="http://schemas.microsoft.com/office/2006/metadata/properties" xmlns:ns2="d9993663-5705-4d25-a4ee-eec0a4acabe5" xmlns:ns3="c9f032c1-e223-4c38-ab65-db5049232575" xmlns:ns4="http://schemas.microsoft.com/sharepoint/v4" targetNamespace="http://schemas.microsoft.com/office/2006/metadata/properties" ma:root="true" ma:fieldsID="06e540a3c45b37beb981c5e568cd8097" ns2:_="" ns3:_="" ns4:_="">
    <xsd:import namespace="d9993663-5705-4d25-a4ee-eec0a4acabe5"/>
    <xsd:import namespace="c9f032c1-e223-4c38-ab65-db5049232575"/>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IconOverlay"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93663-5705-4d25-a4ee-eec0a4acab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a329ae-91d1-4441-a932-6e1961d45628"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f032c1-e223-4c38-ab65-db504923257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4672424-3821-4155-88a6-8f66be3ddc3f}" ma:internalName="TaxCatchAll" ma:showField="CatchAllData" ma:web="c9f032c1-e223-4c38-ab65-db50492325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993663-5705-4d25-a4ee-eec0a4acabe5">
      <Terms xmlns="http://schemas.microsoft.com/office/infopath/2007/PartnerControls"/>
    </lcf76f155ced4ddcb4097134ff3c332f>
    <TaxCatchAll xmlns="c9f032c1-e223-4c38-ab65-db5049232575" xsi:nil="true"/>
    <IconOverlay xmlns="http://schemas.microsoft.com/sharepoint/v4" xsi:nil="true"/>
  </documentManagement>
</p:properties>
</file>

<file path=customXml/itemProps1.xml><?xml version="1.0" encoding="utf-8"?>
<ds:datastoreItem xmlns:ds="http://schemas.openxmlformats.org/officeDocument/2006/customXml" ds:itemID="{A1912734-C20C-4A81-8259-448BF5E62D71}"/>
</file>

<file path=customXml/itemProps2.xml><?xml version="1.0" encoding="utf-8"?>
<ds:datastoreItem xmlns:ds="http://schemas.openxmlformats.org/officeDocument/2006/customXml" ds:itemID="{CD71531E-FEB2-4A76-B73D-21FD583CF474}">
  <ds:schemaRefs>
    <ds:schemaRef ds:uri="http://schemas.microsoft.com/sharepoint/v3/contenttype/forms"/>
  </ds:schemaRefs>
</ds:datastoreItem>
</file>

<file path=customXml/itemProps3.xml><?xml version="1.0" encoding="utf-8"?>
<ds:datastoreItem xmlns:ds="http://schemas.openxmlformats.org/officeDocument/2006/customXml" ds:itemID="{E05E91E1-2872-4DF1-BF13-401878E8A82C}">
  <ds:schemaRefs>
    <ds:schemaRef ds:uri="http://purl.org/dc/terms/"/>
    <ds:schemaRef ds:uri="http://schemas.microsoft.com/office/infopath/2007/PartnerControls"/>
    <ds:schemaRef ds:uri="http://schemas.microsoft.com/office/2006/documentManagement/types"/>
    <ds:schemaRef ds:uri="20abd366-8913-4f70-8a75-82d71b38b86a"/>
    <ds:schemaRef ds:uri="http://schemas.microsoft.com/office/2006/metadata/properties"/>
    <ds:schemaRef ds:uri="http://purl.org/dc/elements/1.1/"/>
    <ds:schemaRef ds:uri="http://schemas.openxmlformats.org/package/2006/metadata/core-properties"/>
    <ds:schemaRef ds:uri="88b06157-5e5b-45d8-b4c1-4c97c23e946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FINAL DHSC PPT</Template>
  <TotalTime>4432</TotalTime>
  <Words>3693</Words>
  <Application>Microsoft Office PowerPoint</Application>
  <PresentationFormat>Widescreen</PresentationFormat>
  <Paragraphs>544</Paragraphs>
  <Slides>46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-apple-system</vt:lpstr>
      <vt:lpstr>Arial</vt:lpstr>
      <vt:lpstr>Calibri</vt:lpstr>
      <vt:lpstr>Courier New</vt:lpstr>
      <vt:lpstr>Symbol</vt:lpstr>
      <vt:lpstr>Times New Roman</vt:lpstr>
      <vt:lpstr>Office Theme</vt:lpstr>
      <vt:lpstr>People with severe mental illness: A marginalised group who die very young with complex palliative care needs </vt:lpstr>
      <vt:lpstr>PowerPoint Presentation</vt:lpstr>
      <vt:lpstr>Stigma or blinkers? </vt:lpstr>
      <vt:lpstr>Background</vt:lpstr>
      <vt:lpstr>Some soundbites on premature (&lt;75) mortality in adults with severe mental illness (SMI)  </vt:lpstr>
      <vt:lpstr>People with severe mental illness have physical health needs ++</vt:lpstr>
      <vt:lpstr>PowerPoint Presentation</vt:lpstr>
      <vt:lpstr>Geographical Variation in SMI estimated prevalence rates by CCG</vt:lpstr>
      <vt:lpstr>Prevalence of SMI and variation by socio-demography</vt:lpstr>
      <vt:lpstr>PowerPoint Presentation</vt:lpstr>
      <vt:lpstr>People with SMI have poorer physical health than general population</vt:lpstr>
      <vt:lpstr>Two key indicators: national and local</vt:lpstr>
      <vt:lpstr>Premature mortality in adults with SMI over time</vt:lpstr>
      <vt:lpstr>Change in premature mortality in adults with SMI by sex, England</vt:lpstr>
      <vt:lpstr>Premature mortality in adults with SMI by sex, England,  2015 to 2017 compared to 2020 to 2022, and % change</vt:lpstr>
      <vt:lpstr>Premature mortality in adults with SMI by age group, England,   2015 to 2017 compared to 2020 to 2022, and % change</vt:lpstr>
      <vt:lpstr>Variation in premature mortality in adults with SMI by deprivation and over time</vt:lpstr>
      <vt:lpstr>Premature mortality in adults with severe mental illness (IMD, 2015 to 2017 through to 2018 to 2020) in England –  N.B. COVID-19</vt:lpstr>
      <vt:lpstr>PowerPoint Presentation</vt:lpstr>
      <vt:lpstr>Premature mortality in adults with SMI, 2018 to 2020</vt:lpstr>
      <vt:lpstr>Premature mortality in adults with SMI by region, England,   2015 to 2017 compared to 2020 to 2022, and % change</vt:lpstr>
      <vt:lpstr>Premature mortality rate before and during the COVID-19 pandemic in  people with SMI, by ethnicity https://www.gov.uk/government/publications/premature-mortality-during-covid-19-in-adults-with-severe-mental-illness</vt:lpstr>
      <vt:lpstr>Condition specific premature mortality in adults with SMI</vt:lpstr>
      <vt:lpstr>Premature mortality and excess premature mortality in adults with SMI, England, 2015 to 2017 compared to 2020 to 2022</vt:lpstr>
      <vt:lpstr>Geographic variation in premature mortality rate in adults with  SMI (L) and all patients ® dying due to liver disease, England</vt:lpstr>
      <vt:lpstr>Premature mortality from Alcohol related liver disease</vt:lpstr>
      <vt:lpstr>Excess premature mortality in adults with SMI</vt:lpstr>
      <vt:lpstr>Excess premature mortality in people with SMI (2020 – 2022)</vt:lpstr>
      <vt:lpstr>Change in excess premature mortality in adults with SMI by sex, England</vt:lpstr>
      <vt:lpstr>Change in excess premature mortality in adults with SMI by cause of death, England</vt:lpstr>
      <vt:lpstr>Excess premature mortality due to liver disease in adults with SMI, 2018 to 2020</vt:lpstr>
      <vt:lpstr>The impact of the first year 2020 of the COVID-19 Pandemic  on people with SMI aged 18-74 </vt:lpstr>
      <vt:lpstr>PowerPoint Presentation</vt:lpstr>
      <vt:lpstr>Background: Inequalities in end of life care</vt:lpstr>
      <vt:lpstr>Background: Advance Care Planning</vt:lpstr>
      <vt:lpstr>Place of death</vt:lpstr>
      <vt:lpstr>Place of death for people with  Severe Mental Illness (SMI) Methodology</vt:lpstr>
      <vt:lpstr>% deaths of people with SMI in cohort c.f. 1% prevalence</vt:lpstr>
      <vt:lpstr>Place of death for SMI cohort compared to all deaths Produced by determining if 95% confidence limits overlap  N.B. risk of dying of cancer is higher in people with SMI   </vt:lpstr>
      <vt:lpstr>Place of death - ratio of percentage of deaths –  SMI cohort to all deaths significance</vt:lpstr>
      <vt:lpstr>But better news re Hospital Palliative Care </vt:lpstr>
      <vt:lpstr>Lessons to take away</vt:lpstr>
      <vt:lpstr>Background: Service infrastructure integration and training</vt:lpstr>
      <vt:lpstr>Bereavement is complex for family and friends</vt:lpstr>
      <vt:lpstr>Links to OHID publications on physical health and premature mortality in adults with SMI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Subject]</dc:subject>
  <dc:creator>Eamyodsin, Nicole</dc:creator>
  <cp:keywords>[Add keywords]; DHSC; PowerPoint Presentation;</cp:keywords>
  <cp:lastModifiedBy>Julia Verne</cp:lastModifiedBy>
  <cp:revision>94</cp:revision>
  <dcterms:created xsi:type="dcterms:W3CDTF">2018-09-10T12:23:38Z</dcterms:created>
  <dcterms:modified xsi:type="dcterms:W3CDTF">2024-11-26T06:27:39Z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0x0101001679A06047688844A0B7DB9282232EA1</vt:lpwstr>
  </property>
  <property fmtid="{D5CDD505-2E9C-101B-9397-08002B2CF9AE}" pid="3" name="MediaServiceImageTags">
    <vt:lpwstr/>
  </property>
</Properties>
</file>